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39"/>
  </p:notesMasterIdLst>
  <p:handoutMasterIdLst>
    <p:handoutMasterId r:id="rId40"/>
  </p:handoutMasterIdLst>
  <p:sldIdLst>
    <p:sldId id="1719" r:id="rId5"/>
    <p:sldId id="2583" r:id="rId6"/>
    <p:sldId id="2617" r:id="rId7"/>
    <p:sldId id="2588" r:id="rId8"/>
    <p:sldId id="2613" r:id="rId9"/>
    <p:sldId id="2612" r:id="rId10"/>
    <p:sldId id="2614" r:id="rId11"/>
    <p:sldId id="2615" r:id="rId12"/>
    <p:sldId id="1890" r:id="rId13"/>
    <p:sldId id="1893" r:id="rId14"/>
    <p:sldId id="1905" r:id="rId15"/>
    <p:sldId id="1885" r:id="rId16"/>
    <p:sldId id="1901" r:id="rId17"/>
    <p:sldId id="1902" r:id="rId18"/>
    <p:sldId id="1903" r:id="rId19"/>
    <p:sldId id="1938" r:id="rId20"/>
    <p:sldId id="1956" r:id="rId21"/>
    <p:sldId id="1957" r:id="rId22"/>
    <p:sldId id="1958" r:id="rId23"/>
    <p:sldId id="2619" r:id="rId24"/>
    <p:sldId id="1959" r:id="rId25"/>
    <p:sldId id="2618" r:id="rId26"/>
    <p:sldId id="1939" r:id="rId27"/>
    <p:sldId id="1961" r:id="rId28"/>
    <p:sldId id="1935" r:id="rId29"/>
    <p:sldId id="1922" r:id="rId30"/>
    <p:sldId id="1936" r:id="rId31"/>
    <p:sldId id="1937" r:id="rId32"/>
    <p:sldId id="1952" r:id="rId33"/>
    <p:sldId id="1947" r:id="rId34"/>
    <p:sldId id="2620" r:id="rId35"/>
    <p:sldId id="1942" r:id="rId36"/>
    <p:sldId id="1739" r:id="rId37"/>
    <p:sldId id="1948" r:id="rId3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989" userDrawn="1">
          <p15:clr>
            <a:srgbClr val="A4A3A4"/>
          </p15:clr>
        </p15:guide>
        <p15:guide id="2" orient="horz" pos="220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E1F2FF"/>
    <a:srgbClr val="007E36"/>
    <a:srgbClr val="B9F5FF"/>
    <a:srgbClr val="007E39"/>
    <a:srgbClr val="87CBFF"/>
    <a:srgbClr val="EA8A23"/>
    <a:srgbClr val="96BBCD"/>
    <a:srgbClr val="000000"/>
    <a:srgbClr val="ABA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B83846-E9C4-4F9D-B945-A54B0A31CDF8}" v="2" dt="2020-07-15T15:14:35.888"/>
    <p1510:client id="{23BA794A-E78F-93CB-490E-C7A47879DE30}" v="344" dt="2020-12-10T20:04:59.189"/>
    <p1510:client id="{4BFFD7A9-576C-450A-ADD5-0ECEB1B07BAE}" v="1" dt="2020-07-14T17:14:00.346"/>
    <p1510:client id="{9AFA8AE3-020A-49AF-B68F-56E4875F99C5}" v="458" dt="2020-07-15T14:03:30.571"/>
    <p1510:client id="{A30E8B77-2F63-4E39-AF4D-3DDE10639A55}" v="363" dt="2020-07-15T09:33:18.7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51" autoAdjust="0"/>
    <p:restoredTop sz="73208" autoAdjust="0"/>
  </p:normalViewPr>
  <p:slideViewPr>
    <p:cSldViewPr snapToGrid="0">
      <p:cViewPr varScale="1">
        <p:scale>
          <a:sx n="82" d="100"/>
          <a:sy n="82" d="100"/>
        </p:scale>
        <p:origin x="2010" y="78"/>
      </p:cViewPr>
      <p:guideLst>
        <p:guide pos="989"/>
        <p:guide orient="horz" pos="2203"/>
      </p:guideLst>
    </p:cSldViewPr>
  </p:slideViewPr>
  <p:outlineViewPr>
    <p:cViewPr>
      <p:scale>
        <a:sx n="33" d="100"/>
        <a:sy n="33" d="100"/>
      </p:scale>
      <p:origin x="0" y="-5376"/>
    </p:cViewPr>
  </p:outlineViewPr>
  <p:notesTextViewPr>
    <p:cViewPr>
      <p:scale>
        <a:sx n="1" d="1"/>
        <a:sy n="1" d="1"/>
      </p:scale>
      <p:origin x="0" y="0"/>
    </p:cViewPr>
  </p:notesTextViewPr>
  <p:sorterViewPr>
    <p:cViewPr>
      <p:scale>
        <a:sx n="100" d="100"/>
        <a:sy n="100" d="100"/>
      </p:scale>
      <p:origin x="0" y="-16554"/>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Time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8C41-402D-B68F-F5885B13975E}"/>
              </c:ext>
            </c:extLst>
          </c:dPt>
          <c:dPt>
            <c:idx val="1"/>
            <c:bubble3D val="0"/>
            <c:spPr>
              <a:solidFill>
                <a:schemeClr val="accent4"/>
              </a:solidFill>
              <a:ln w="28575">
                <a:solidFill>
                  <a:schemeClr val="lt1"/>
                </a:solidFill>
              </a:ln>
              <a:effectLst/>
            </c:spPr>
            <c:extLst>
              <c:ext xmlns:c16="http://schemas.microsoft.com/office/drawing/2014/chart" uri="{C3380CC4-5D6E-409C-BE32-E72D297353CC}">
                <c16:uniqueId val="{00000003-8C41-402D-B68F-F5885B13975E}"/>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8C41-402D-B68F-F5885B13975E}"/>
              </c:ext>
            </c:extLst>
          </c:dPt>
          <c:cat>
            <c:strRef>
              <c:f>Sheet1!$A$2:$A$4</c:f>
              <c:strCache>
                <c:ptCount val="2"/>
                <c:pt idx="0">
                  <c:v>Challenge</c:v>
                </c:pt>
                <c:pt idx="1">
                  <c:v>Hour</c:v>
                </c:pt>
              </c:strCache>
            </c:strRef>
          </c:cat>
          <c:val>
            <c:numRef>
              <c:f>Sheet1!$B$2:$B$4</c:f>
              <c:numCache>
                <c:formatCode>General</c:formatCode>
                <c:ptCount val="3"/>
                <c:pt idx="0">
                  <c:v>60</c:v>
                </c:pt>
                <c:pt idx="1">
                  <c:v>0</c:v>
                </c:pt>
              </c:numCache>
            </c:numRef>
          </c:val>
          <c:extLst>
            <c:ext xmlns:c16="http://schemas.microsoft.com/office/drawing/2014/chart" uri="{C3380CC4-5D6E-409C-BE32-E72D297353CC}">
              <c16:uniqueId val="{00000006-8C41-402D-B68F-F5885B13975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Time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8C41-402D-B68F-F5885B13975E}"/>
              </c:ext>
            </c:extLst>
          </c:dPt>
          <c:dPt>
            <c:idx val="1"/>
            <c:bubble3D val="0"/>
            <c:spPr>
              <a:solidFill>
                <a:schemeClr val="accent4"/>
              </a:solidFill>
              <a:ln w="28575">
                <a:solidFill>
                  <a:schemeClr val="lt1"/>
                </a:solidFill>
              </a:ln>
              <a:effectLst/>
            </c:spPr>
            <c:extLst>
              <c:ext xmlns:c16="http://schemas.microsoft.com/office/drawing/2014/chart" uri="{C3380CC4-5D6E-409C-BE32-E72D297353CC}">
                <c16:uniqueId val="{00000003-8C41-402D-B68F-F5885B13975E}"/>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8C41-402D-B68F-F5885B13975E}"/>
              </c:ext>
            </c:extLst>
          </c:dPt>
          <c:cat>
            <c:strRef>
              <c:f>Sheet1!$A$2:$A$4</c:f>
              <c:strCache>
                <c:ptCount val="2"/>
                <c:pt idx="0">
                  <c:v>Challenge</c:v>
                </c:pt>
                <c:pt idx="1">
                  <c:v>Hour</c:v>
                </c:pt>
              </c:strCache>
            </c:strRef>
          </c:cat>
          <c:val>
            <c:numRef>
              <c:f>Sheet1!$B$2:$B$4</c:f>
              <c:numCache>
                <c:formatCode>General</c:formatCode>
                <c:ptCount val="3"/>
                <c:pt idx="0">
                  <c:v>60</c:v>
                </c:pt>
                <c:pt idx="1">
                  <c:v>0</c:v>
                </c:pt>
              </c:numCache>
            </c:numRef>
          </c:val>
          <c:extLst>
            <c:ext xmlns:c16="http://schemas.microsoft.com/office/drawing/2014/chart" uri="{C3380CC4-5D6E-409C-BE32-E72D297353CC}">
              <c16:uniqueId val="{00000006-8C41-402D-B68F-F5885B13975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0.31567</cdr:x>
      <cdr:y>0.46757</cdr:y>
    </cdr:from>
    <cdr:to>
      <cdr:x>0.68433</cdr:x>
      <cdr:y>0.89347</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936976" y="925236"/>
          <a:ext cx="1094263" cy="842780"/>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200" dirty="0">
              <a:solidFill>
                <a:schemeClr val="bg1"/>
              </a:solidFill>
            </a:rPr>
            <a:t>60 </a:t>
          </a:r>
          <a:br>
            <a:rPr lang="en-US" sz="1400" dirty="0">
              <a:solidFill>
                <a:schemeClr val="bg1"/>
              </a:solidFill>
            </a:rPr>
          </a:br>
          <a:r>
            <a:rPr lang="en-US" sz="1400" dirty="0">
              <a:solidFill>
                <a:schemeClr val="bg1"/>
              </a:solidFill>
            </a:rPr>
            <a:t>minutes</a:t>
          </a:r>
        </a:p>
      </cdr:txBody>
    </cdr:sp>
  </cdr:relSizeAnchor>
</c:userShapes>
</file>

<file path=ppt/drawings/drawing2.xml><?xml version="1.0" encoding="utf-8"?>
<c:userShapes xmlns:c="http://schemas.openxmlformats.org/drawingml/2006/chart">
  <cdr:relSizeAnchor xmlns:cdr="http://schemas.openxmlformats.org/drawingml/2006/chartDrawing">
    <cdr:from>
      <cdr:x>0.31567</cdr:x>
      <cdr:y>0.46757</cdr:y>
    </cdr:from>
    <cdr:to>
      <cdr:x>0.68433</cdr:x>
      <cdr:y>0.89347</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936976" y="925236"/>
          <a:ext cx="1094263" cy="842780"/>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200" dirty="0">
              <a:solidFill>
                <a:schemeClr val="bg1"/>
              </a:solidFill>
            </a:rPr>
            <a:t>60 </a:t>
          </a:r>
          <a:br>
            <a:rPr lang="en-US" sz="1400" dirty="0">
              <a:solidFill>
                <a:schemeClr val="bg1"/>
              </a:solidFill>
            </a:rPr>
          </a:br>
          <a:r>
            <a:rPr lang="en-US" sz="1400" dirty="0">
              <a:solidFill>
                <a:schemeClr val="bg1"/>
              </a:solidFill>
            </a:rPr>
            <a:t>minutes</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5/13/2021 2:23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5/13/2021 2:18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panose="020B0502040204020203"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5/13/2021 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 You can define a build as a collection of jobs, rather than as a single job. Each job consumes one of these parallel jobs that runs on an agent. If there aren't enough parallel jobs available for your organization, the jobs will be queued and run sequentially.</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5/13/2021 2:23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719781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Do self-hosted agents have any performance advantages over Microsoft-hosted agents?</a:t>
            </a:r>
          </a:p>
          <a:p>
            <a:r>
              <a:rPr lang="en-US" sz="882" b="0" i="0" u="none" strike="noStrike" kern="1200">
                <a:solidFill>
                  <a:schemeClr val="tx1"/>
                </a:solidFill>
                <a:effectLst/>
                <a:latin typeface="Segoe UI Light" pitchFamily="34" charset="0"/>
                <a:ea typeface="+mn-ea"/>
                <a:cs typeface="+mn-cs"/>
              </a:rPr>
              <a:t>Can I install multiple self-hosted agents on the same machine?</a:t>
            </a:r>
            <a:endParaRPr lang="en-US" b="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5/13/2021 2:23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892677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The labs are updated on a regular basis. For the latest information please visit: </a:t>
            </a:r>
          </a:p>
          <a:p>
            <a:r>
              <a:rPr lang="en-US" b="0" dirty="0">
                <a:solidFill>
                  <a:srgbClr val="000000"/>
                </a:solidFill>
                <a:effectLst/>
                <a:latin typeface="Consolas" panose="020B0609020204030204" pitchFamily="49" charset="0"/>
              </a:rPr>
              <a:t>    </a:t>
            </a:r>
          </a:p>
          <a:p>
            <a:r>
              <a:rPr lang="en-US" b="0" dirty="0">
                <a:solidFill>
                  <a:srgbClr val="A31515"/>
                </a:solidFill>
                <a:effectLst/>
                <a:latin typeface="Consolas" panose="020B0609020204030204" pitchFamily="49" charset="0"/>
              </a:rPr>
              <a:t>https://microsoftlearning.github.io/AZ400-DesigningandImplementingMicrosoftDevOpsSolutions/</a:t>
            </a:r>
            <a:endParaRPr lang="en-US" b="0" dirty="0">
              <a:solidFill>
                <a:srgbClr val="000000"/>
              </a:solidFill>
              <a:effectLst/>
              <a:latin typeface="Consolas" panose="020B0609020204030204" pitchFamily="49" charset="0"/>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5/13/2021 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935227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The labs are updated on a regular basis. For the latest information please visit: </a:t>
            </a:r>
          </a:p>
          <a:p>
            <a:r>
              <a:rPr lang="en-US" b="0" dirty="0">
                <a:solidFill>
                  <a:srgbClr val="000000"/>
                </a:solidFill>
                <a:effectLst/>
                <a:latin typeface="Consolas" panose="020B0609020204030204" pitchFamily="49" charset="0"/>
              </a:rPr>
              <a:t>    </a:t>
            </a:r>
          </a:p>
          <a:p>
            <a:r>
              <a:rPr lang="en-US" b="0" dirty="0">
                <a:solidFill>
                  <a:srgbClr val="A31515"/>
                </a:solidFill>
                <a:effectLst/>
                <a:latin typeface="Consolas" panose="020B0609020204030204" pitchFamily="49" charset="0"/>
              </a:rPr>
              <a:t>https://microsoftlearning.github.io/AZ400-DesigningandImplementingMicrosoftDevOpsSolutions/</a:t>
            </a:r>
            <a:endParaRPr lang="en-US" b="0" dirty="0">
              <a:solidFill>
                <a:srgbClr val="000000"/>
              </a:solidFill>
              <a:effectLst/>
              <a:latin typeface="Consolas" panose="020B0609020204030204" pitchFamily="49" charset="0"/>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5/13/2021 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935227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Q1 Answer</a:t>
            </a:r>
            <a:r>
              <a:rPr lang="en-US" dirty="0"/>
              <a:t>: </a:t>
            </a:r>
            <a:r>
              <a:rPr lang="en-US" sz="882" b="0" kern="1200" dirty="0">
                <a:solidFill>
                  <a:schemeClr val="tx1"/>
                </a:solidFill>
                <a:effectLst/>
                <a:latin typeface="Segoe UI Light" pitchFamily="34" charset="0"/>
                <a:ea typeface="+mn-ea"/>
                <a:cs typeface="+mn-cs"/>
              </a:rPr>
              <a:t>The four pillars of continuous integration are: a Version Control System, Packet Management System, Continuous Integration System, and an Automated Build Process.</a:t>
            </a:r>
            <a:endParaRPr lang="en-US" b="1" dirty="0"/>
          </a:p>
          <a:p>
            <a:r>
              <a:rPr lang="en-US" sz="900" b="1" i="0" kern="1200" dirty="0">
                <a:solidFill>
                  <a:schemeClr val="tx1"/>
                </a:solidFill>
                <a:effectLst/>
                <a:latin typeface="Segoe UI Light" pitchFamily="34" charset="0"/>
                <a:ea typeface="+mn-ea"/>
                <a:cs typeface="+mn-cs"/>
              </a:rPr>
              <a:t>Q2 Answer</a:t>
            </a:r>
            <a:r>
              <a:rPr lang="en-US" sz="900" b="0" i="0" kern="1200" dirty="0">
                <a:solidFill>
                  <a:schemeClr val="tx1"/>
                </a:solidFill>
                <a:effectLst/>
                <a:latin typeface="Segoe UI Light" pitchFamily="34" charset="0"/>
                <a:ea typeface="+mn-ea"/>
                <a:cs typeface="+mn-cs"/>
              </a:rPr>
              <a:t>: </a:t>
            </a:r>
            <a:r>
              <a:rPr lang="en-US" sz="900" b="0" kern="1200" dirty="0">
                <a:solidFill>
                  <a:schemeClr val="tx1"/>
                </a:solidFill>
                <a:effectLst/>
                <a:latin typeface="Segoe UI Light" pitchFamily="34" charset="0"/>
                <a:ea typeface="+mn-ea"/>
                <a:cs typeface="+mn-cs"/>
              </a:rPr>
              <a:t>You should pause the build. A paused build will not start new builds and will queue any new build requests.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Q3 Answer: </a:t>
            </a:r>
            <a:r>
              <a:rPr lang="en-US" sz="900" b="0" kern="1200" dirty="0">
                <a:solidFill>
                  <a:schemeClr val="tx1"/>
                </a:solidFill>
                <a:effectLst/>
                <a:latin typeface="Segoe UI Light" pitchFamily="34" charset="0"/>
                <a:ea typeface="+mn-ea"/>
                <a:cs typeface="+mn-cs"/>
              </a:rPr>
              <a:t>You should change the build job timeout setting to 5 minutes. A blank value means unlimited.</a:t>
            </a:r>
          </a:p>
          <a:p>
            <a:endParaRPr lang="en-US"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5/13/2021 2:23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750500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483472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Cover the software examples shown in the student materials.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466126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a:solidFill>
                  <a:schemeClr val="tx1"/>
                </a:solidFill>
                <a:effectLst/>
                <a:latin typeface="Segoe UI Light" pitchFamily="34" charset="0"/>
                <a:ea typeface="+mn-ea"/>
                <a:cs typeface="+mn-cs"/>
              </a:rPr>
              <a:t>✔️ Continuous integration also enables tracking metrics to assess code quality over time, such as unit test pass rates, code that breaks frequently, code coverage trends, and code analysis. It can be used to provide information on what has been changed between builds for traceability benefits, as well as for introducing evidence of what teams do in order to have a global view of build results.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kern="1200">
                <a:solidFill>
                  <a:schemeClr val="tx1"/>
                </a:solidFill>
                <a:effectLst/>
                <a:latin typeface="Segoe UI Light" pitchFamily="34" charset="0"/>
                <a:ea typeface="+mn-ea"/>
                <a:cs typeface="+mn-cs"/>
              </a:rPr>
              <a:t>For more information, you can see:</a:t>
            </a:r>
            <a:br>
              <a:rPr lang="en-US" sz="900" b="0" kern="1200">
                <a:solidFill>
                  <a:schemeClr val="tx1"/>
                </a:solidFill>
                <a:effectLst/>
                <a:latin typeface="Segoe UI Light" pitchFamily="34" charset="0"/>
                <a:ea typeface="+mn-ea"/>
                <a:cs typeface="+mn-cs"/>
              </a:rPr>
            </a:br>
            <a:r>
              <a:rPr lang="en-US" sz="900" b="0" kern="1200">
                <a:solidFill>
                  <a:schemeClr val="tx1"/>
                </a:solidFill>
                <a:effectLst/>
                <a:latin typeface="Segoe UI Light" pitchFamily="34" charset="0"/>
                <a:ea typeface="+mn-ea"/>
                <a:cs typeface="+mn-cs"/>
              </a:rPr>
              <a:t>What is Continuous Integration? - https://docs.microsoft.com/en-us/azure/devops/learn/what-is-continuous-integration</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479617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5/13/2021 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695200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5/13/2021 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457658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a:solidFill>
                  <a:schemeClr val="tx1"/>
                </a:solidFill>
                <a:effectLst/>
                <a:latin typeface="Segoe UI Light" pitchFamily="34" charset="0"/>
                <a:ea typeface="+mn-ea"/>
                <a:cs typeface="+mn-cs"/>
              </a:rPr>
              <a:t>For more information, you can see:</a:t>
            </a:r>
          </a:p>
          <a:p>
            <a:r>
              <a:rPr lang="en-US" sz="882" b="0" kern="1200">
                <a:solidFill>
                  <a:schemeClr val="tx1"/>
                </a:solidFill>
                <a:effectLst/>
                <a:latin typeface="Segoe UI Light" pitchFamily="34" charset="0"/>
                <a:ea typeface="+mn-ea"/>
                <a:cs typeface="+mn-cs"/>
              </a:rPr>
              <a:t>Build Pipeline Options - https://docs.microsoft.com/en-us/azure/devops/pipelines/build/options?view=vsts&amp;tabs=yaml</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5/13/2021 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791230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5/13/2021 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384016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a:solidFill>
                  <a:schemeClr val="tx1"/>
                </a:solidFill>
                <a:effectLst/>
                <a:latin typeface="Segoe UI Light" pitchFamily="34" charset="0"/>
                <a:ea typeface="+mn-ea"/>
                <a:cs typeface="+mn-cs"/>
              </a:rPr>
              <a:t>For more information, you can see:</a:t>
            </a:r>
            <a:br>
              <a:rPr lang="en-US" sz="882" b="0" kern="1200">
                <a:solidFill>
                  <a:schemeClr val="tx1"/>
                </a:solidFill>
                <a:effectLst/>
                <a:latin typeface="Segoe UI Light" pitchFamily="34" charset="0"/>
                <a:ea typeface="+mn-ea"/>
                <a:cs typeface="+mn-cs"/>
              </a:rPr>
            </a:br>
            <a:r>
              <a:rPr lang="en-US" sz="882" b="0" kern="1200">
                <a:solidFill>
                  <a:schemeClr val="tx1"/>
                </a:solidFill>
                <a:effectLst/>
                <a:latin typeface="Segoe UI Light" pitchFamily="34" charset="0"/>
                <a:ea typeface="+mn-ea"/>
                <a:cs typeface="+mn-cs"/>
              </a:rPr>
              <a:t>Capabilities - https://docs.microsoft.com/en-us/azure/devops/pipelines/agents/agents?view=vsts#capabilities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5/13/2021 2:23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9572605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endParaRPr lang="en-US"/>
          </a:p>
        </p:txBody>
      </p:sp>
      <p:pic>
        <p:nvPicPr>
          <p:cNvPr id="11" name="Picture 10" descr="Microsoft Azure logo">
            <a:extLst>
              <a:ext uri="{FF2B5EF4-FFF2-40B4-BE49-F238E27FC236}">
                <a16:creationId xmlns:a16="http://schemas.microsoft.com/office/drawing/2014/main" id="{AFDC29EE-BDE7-4363-B0FC-728521A3666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63276" y="448056"/>
            <a:ext cx="1362456" cy="192347"/>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531393" y="3976092"/>
            <a:ext cx="2310788" cy="2417747"/>
          </a:xfrm>
          <a:prstGeom prst="rect">
            <a:avLst/>
          </a:prstGeom>
        </p:spPr>
      </p:pic>
    </p:spTree>
    <p:extLst>
      <p:ext uri="{BB962C8B-B14F-4D97-AF65-F5344CB8AC3E}">
        <p14:creationId xmlns:p14="http://schemas.microsoft.com/office/powerpoint/2010/main" val="1174373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446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88166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465138" y="604476"/>
            <a:ext cx="6257941" cy="439465"/>
          </a:xfrm>
        </p:spPr>
        <p:txBody>
          <a:bodyPr/>
          <a:lstStyle>
            <a:lvl1pPr>
              <a:defRPr sz="2800">
                <a:solidFill>
                  <a:schemeClr val="tx1"/>
                </a:solidFill>
              </a:defRPr>
            </a:lvl1pPr>
          </a:lstStyle>
          <a:p>
            <a:r>
              <a:rPr lang="en-US"/>
              <a:t>Click to edit Master title style</a:t>
            </a:r>
          </a:p>
        </p:txBody>
      </p:sp>
    </p:spTree>
    <p:extLst>
      <p:ext uri="{BB962C8B-B14F-4D97-AF65-F5344CB8AC3E}">
        <p14:creationId xmlns:p14="http://schemas.microsoft.com/office/powerpoint/2010/main" val="93458089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600200" y="1485899"/>
            <a:ext cx="10409238" cy="914400"/>
          </a:xfrm>
        </p:spPr>
        <p:txBody>
          <a:bodyPr wrap="square" lIns="0" tIns="0" rIns="0" bIns="0" anchor="t">
            <a:noAutofit/>
          </a:bodyPr>
          <a:lstStyle>
            <a:lvl1pPr marL="0" indent="0">
              <a:lnSpc>
                <a:spcPts val="1800"/>
              </a:lnSpc>
              <a:spcBef>
                <a:spcPts val="900"/>
              </a:spcBef>
              <a:buNone/>
              <a:defRPr lang="en-US" sz="1599" b="0" kern="1200" spc="0" baseline="0" dirty="0">
                <a:solidFill>
                  <a:schemeClr val="tx1"/>
                </a:solidFill>
                <a:latin typeface="+mn-lt"/>
                <a:ea typeface="+mn-ea"/>
                <a:cs typeface="+mn-cs"/>
              </a:defRPr>
            </a:lvl1pPr>
            <a:lvl2pPr marL="0" marR="0" indent="0" algn="l" defTabSz="932563" rtl="0" eaLnBrk="1" fontAlgn="auto" latinLnBrk="0" hangingPunct="1">
              <a:lnSpc>
                <a:spcPct val="100000"/>
              </a:lnSpc>
              <a:spcBef>
                <a:spcPts val="612"/>
              </a:spcBef>
              <a:spcAft>
                <a:spcPts val="0"/>
              </a:spcAft>
              <a:buClrTx/>
              <a:buSzPct val="90000"/>
              <a:buFont typeface="Arial" panose="020B0604020202020204" pitchFamily="34" charset="0"/>
              <a:buNone/>
              <a:tabLst/>
              <a:defRPr sz="2448" b="0">
                <a:solidFill>
                  <a:schemeClr val="tx1"/>
                </a:solidFill>
                <a:latin typeface="+mj-lt"/>
              </a:defRPr>
            </a:lvl2pPr>
            <a:lvl3pPr marL="457112" indent="0">
              <a:buNone/>
              <a:defRPr/>
            </a:lvl3pPr>
            <a:lvl4pPr marL="685669" indent="0">
              <a:buNone/>
              <a:defRPr/>
            </a:lvl4pPr>
            <a:lvl5pPr marL="914224"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40754" y="3040062"/>
            <a:ext cx="11568684" cy="547870"/>
          </a:xfrm>
        </p:spPr>
        <p:txBody>
          <a:bodyPr wrap="square" lIns="0" tIns="0" rIns="0" bIns="0" anchor="t">
            <a:noAutofit/>
          </a:bodyPr>
          <a:lstStyle>
            <a:lvl1pPr marL="0" indent="0">
              <a:lnSpc>
                <a:spcPts val="1800"/>
              </a:lnSpc>
              <a:spcBef>
                <a:spcPts val="900"/>
              </a:spcBef>
              <a:buNone/>
              <a:defRPr lang="en-US" sz="1599" b="0" kern="1200" spc="0" baseline="0" dirty="0">
                <a:solidFill>
                  <a:schemeClr val="tx1"/>
                </a:solidFill>
                <a:latin typeface="+mn-lt"/>
                <a:ea typeface="+mn-ea"/>
                <a:cs typeface="+mn-cs"/>
              </a:defRPr>
            </a:lvl1pPr>
            <a:lvl2pPr marL="0" marR="0" indent="0" algn="l" defTabSz="932563" rtl="0" eaLnBrk="1" fontAlgn="auto" latinLnBrk="0" hangingPunct="1">
              <a:lnSpc>
                <a:spcPct val="100000"/>
              </a:lnSpc>
              <a:spcBef>
                <a:spcPts val="612"/>
              </a:spcBef>
              <a:spcAft>
                <a:spcPts val="0"/>
              </a:spcAft>
              <a:buClrTx/>
              <a:buSzPct val="90000"/>
              <a:buFont typeface="Arial" panose="020B0604020202020204" pitchFamily="34" charset="0"/>
              <a:buNone/>
              <a:tabLst/>
              <a:defRPr sz="2448" b="0">
                <a:solidFill>
                  <a:schemeClr val="tx1"/>
                </a:solidFill>
                <a:latin typeface="+mj-lt"/>
              </a:defRPr>
            </a:lvl2pPr>
            <a:lvl3pPr marL="457112" indent="0">
              <a:buNone/>
              <a:defRPr/>
            </a:lvl3pPr>
            <a:lvl4pPr marL="685669" indent="0">
              <a:buNone/>
              <a:defRPr/>
            </a:lvl4pPr>
            <a:lvl5pPr marL="914224" indent="0">
              <a:buNone/>
              <a:defRPr/>
            </a:lvl5pPr>
          </a:lstStyle>
          <a:p>
            <a:pPr marL="0" marR="0" lvl="1" indent="0" algn="l" defTabSz="932563" rtl="0" eaLnBrk="1" fontAlgn="auto" latinLnBrk="0" hangingPunct="1">
              <a:lnSpc>
                <a:spcPct val="100000"/>
              </a:lnSpc>
              <a:spcBef>
                <a:spcPts val="400"/>
              </a:spcBef>
              <a:spcAft>
                <a:spcPts val="600"/>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40755" y="3587932"/>
            <a:ext cx="5544766" cy="2046546"/>
          </a:xfrm>
          <a:ln w="19050">
            <a:solidFill>
              <a:schemeClr val="tx2"/>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464672" y="3587932"/>
            <a:ext cx="5544766" cy="2046546"/>
          </a:xfrm>
          <a:ln w="19050">
            <a:solidFill>
              <a:schemeClr val="tx2"/>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119583" y="6680282"/>
            <a:ext cx="4197310" cy="14406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918" dirty="0"/>
              <a:t>© Copyright Microsoft Corporation. All rights reserved.</a:t>
            </a:r>
          </a:p>
        </p:txBody>
      </p:sp>
    </p:spTree>
    <p:extLst>
      <p:ext uri="{BB962C8B-B14F-4D97-AF65-F5344CB8AC3E}">
        <p14:creationId xmlns:p14="http://schemas.microsoft.com/office/powerpoint/2010/main" val="403693609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3292078"/>
            <a:ext cx="2506662" cy="410369"/>
          </a:xfrm>
          <a:prstGeom prst="rect">
            <a:avLst/>
          </a:prstGeom>
        </p:spPr>
        <p:txBody>
          <a:bodyPr wrap="square" lIns="0" tIns="0" rIns="0" bIns="0" anchor="ctr">
            <a:spAutoFit/>
          </a:bodyPr>
          <a:lstStyle>
            <a:lvl1pPr>
              <a:lnSpc>
                <a:spcPts val="3200"/>
              </a:lnSpc>
              <a:defRPr sz="2800" strike="noStrike">
                <a:solidFill>
                  <a:schemeClr val="bg1"/>
                </a:solidFill>
              </a:defRPr>
            </a:lvl1pPr>
          </a:lstStyle>
          <a:p>
            <a:r>
              <a:rPr lang="en-US"/>
              <a:t>Title</a:t>
            </a:r>
          </a:p>
        </p:txBody>
      </p:sp>
    </p:spTree>
    <p:extLst>
      <p:ext uri="{BB962C8B-B14F-4D97-AF65-F5344CB8AC3E}">
        <p14:creationId xmlns:p14="http://schemas.microsoft.com/office/powerpoint/2010/main" val="302280431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tx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427038" y="3317212"/>
            <a:ext cx="9070923" cy="360099"/>
          </a:xfrm>
          <a:noFill/>
        </p:spPr>
        <p:txBody>
          <a:bodyPr wrap="square" lIns="0" tIns="0" rIns="0" bIns="0" anchor="ctr" anchorCtr="0">
            <a:spAutoFit/>
          </a:bodyPr>
          <a:lstStyle>
            <a:lvl1pPr algn="l" defTabSz="951304" rtl="0" eaLnBrk="1" latinLnBrk="0" hangingPunct="1">
              <a:lnSpc>
                <a:spcPct val="90000"/>
              </a:lnSpc>
              <a:spcBef>
                <a:spcPct val="0"/>
              </a:spcBef>
              <a:buNone/>
              <a:defRPr lang="en-US" sz="2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1342870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2518071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446550"/>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3127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83" r:id="rId1"/>
    <p:sldLayoutId id="2147484562" r:id="rId2"/>
    <p:sldLayoutId id="2147484617" r:id="rId3"/>
    <p:sldLayoutId id="2147484580" r:id="rId4"/>
    <p:sldLayoutId id="2147484563" r:id="rId5"/>
    <p:sldLayoutId id="2147484619" r:id="rId6"/>
    <p:sldLayoutId id="2147484615" r:id="rId7"/>
    <p:sldLayoutId id="2147484572" r:id="rId8"/>
    <p:sldLayoutId id="2147484620" r:id="rId9"/>
    <p:sldLayoutId id="2147484621" r:id="rId10"/>
    <p:sldLayoutId id="2147484622" r:id="rId11"/>
    <p:sldLayoutId id="2147484624" r:id="rId12"/>
    <p:sldLayoutId id="2147484625" r:id="rId13"/>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2.wmf"/><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s>
</file>

<file path=ppt/slides/_rels/slide15.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image" Target="../media/image51.wmf"/><Relationship Id="rId7" Type="http://schemas.openxmlformats.org/officeDocument/2006/relationships/image" Target="../media/image55.wmf"/><Relationship Id="rId2" Type="http://schemas.openxmlformats.org/officeDocument/2006/relationships/image" Target="../media/image50.wmf"/><Relationship Id="rId1" Type="http://schemas.openxmlformats.org/officeDocument/2006/relationships/slideLayout" Target="../slideLayouts/slideLayout2.xml"/><Relationship Id="rId6" Type="http://schemas.openxmlformats.org/officeDocument/2006/relationships/image" Target="../media/image54.wmf"/><Relationship Id="rId5" Type="http://schemas.openxmlformats.org/officeDocument/2006/relationships/image" Target="../media/image53.wmf"/><Relationship Id="rId4" Type="http://schemas.openxmlformats.org/officeDocument/2006/relationships/image" Target="../media/image52.wmf"/></Relationships>
</file>

<file path=ppt/slides/_rels/slide18.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slideLayout" Target="../slideLayouts/slideLayout2.xml"/><Relationship Id="rId6" Type="http://schemas.openxmlformats.org/officeDocument/2006/relationships/image" Target="../media/image61.wmf"/><Relationship Id="rId5" Type="http://schemas.openxmlformats.org/officeDocument/2006/relationships/image" Target="../media/image60.wmf"/><Relationship Id="rId4" Type="http://schemas.openxmlformats.org/officeDocument/2006/relationships/image" Target="../media/image59.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slideLayout" Target="../slideLayouts/slideLayout2.xml"/><Relationship Id="rId5" Type="http://schemas.openxmlformats.org/officeDocument/2006/relationships/image" Target="../media/image60.wmf"/><Relationship Id="rId4" Type="http://schemas.openxmlformats.org/officeDocument/2006/relationships/image" Target="../media/image59.wmf"/></Relationships>
</file>

<file path=ppt/slides/_rels/slide23.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image" Target="../media/image10.emf"/><Relationship Id="rId7" Type="http://schemas.openxmlformats.org/officeDocument/2006/relationships/image" Target="../media/image14.wmf"/><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emf"/><Relationship Id="rId9" Type="http://schemas.openxmlformats.org/officeDocument/2006/relationships/image" Target="../media/image16.wmf"/></Relationships>
</file>

<file path=ppt/slides/_rels/slide3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chart" Target="../charts/chart1.xml"/><Relationship Id="rId4" Type="http://schemas.openxmlformats.org/officeDocument/2006/relationships/image" Target="../media/image72.emf"/></Relationships>
</file>

<file path=ppt/slides/_rels/slide3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chart" Target="../charts/chart2.xml"/><Relationship Id="rId4" Type="http://schemas.openxmlformats.org/officeDocument/2006/relationships/image" Target="../media/image72.emf"/></Relationships>
</file>

<file path=ppt/slides/_rels/slide32.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slideLayout" Target="../slideLayouts/slideLayout2.xml"/><Relationship Id="rId5" Type="http://schemas.openxmlformats.org/officeDocument/2006/relationships/image" Target="../media/image23.wmf"/><Relationship Id="rId4" Type="http://schemas.openxmlformats.org/officeDocument/2006/relationships/image" Target="../media/image22.emf"/></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25.wmf"/><Relationship Id="rId7" Type="http://schemas.openxmlformats.org/officeDocument/2006/relationships/image" Target="../media/image29.w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 Id="rId9" Type="http://schemas.openxmlformats.org/officeDocument/2006/relationships/image" Target="../media/image31.wmf"/></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7277" y="2582862"/>
            <a:ext cx="5537797" cy="1828800"/>
          </a:xfrm>
        </p:spPr>
        <p:txBody>
          <a:bodyPr lIns="0" tIns="0" rIns="0" bIns="0" anchor="ctr">
            <a:spAutoFit/>
          </a:bodyPr>
          <a:lstStyle/>
          <a:p>
            <a:r>
              <a:rPr lang="en-US" dirty="0"/>
              <a:t>AZ-400.00</a:t>
            </a:r>
            <a:br>
              <a:rPr lang="en-US" dirty="0"/>
            </a:br>
            <a:r>
              <a:rPr lang="en-US" dirty="0"/>
              <a:t>Module 6:</a:t>
            </a:r>
            <a:br>
              <a:rPr lang="en-US" dirty="0"/>
            </a:br>
            <a:r>
              <a:rPr lang="en-US" dirty="0"/>
              <a:t>Implementing Continuous Integration using Azure Pipelines</a:t>
            </a:r>
          </a:p>
        </p:txBody>
      </p:sp>
    </p:spTree>
    <p:extLst>
      <p:ext uri="{BB962C8B-B14F-4D97-AF65-F5344CB8AC3E}">
        <p14:creationId xmlns:p14="http://schemas.microsoft.com/office/powerpoint/2010/main" val="363585291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151E0-D527-4C06-8B0A-A07A87E0D349}"/>
              </a:ext>
            </a:extLst>
          </p:cNvPr>
          <p:cNvSpPr>
            <a:spLocks noGrp="1"/>
          </p:cNvSpPr>
          <p:nvPr>
            <p:ph type="title"/>
          </p:nvPr>
        </p:nvSpPr>
        <p:spPr>
          <a:xfrm>
            <a:off x="465138" y="632779"/>
            <a:ext cx="11533187" cy="411162"/>
          </a:xfrm>
        </p:spPr>
        <p:txBody>
          <a:bodyPr/>
          <a:lstStyle/>
          <a:p>
            <a:r>
              <a:rPr lang="en-US"/>
              <a:t>Build number formatting and build status</a:t>
            </a:r>
          </a:p>
        </p:txBody>
      </p:sp>
      <p:sp>
        <p:nvSpPr>
          <p:cNvPr id="10" name="Rectangle 9">
            <a:extLst>
              <a:ext uri="{FF2B5EF4-FFF2-40B4-BE49-F238E27FC236}">
                <a16:creationId xmlns:a16="http://schemas.microsoft.com/office/drawing/2014/main" id="{0E1C78D9-ED0D-4E19-B911-47133707373C}"/>
              </a:ext>
            </a:extLst>
          </p:cNvPr>
          <p:cNvSpPr/>
          <p:nvPr/>
        </p:nvSpPr>
        <p:spPr>
          <a:xfrm>
            <a:off x="427037" y="1618488"/>
            <a:ext cx="5693107" cy="332898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chemeClr val="tx1"/>
                </a:solidFill>
                <a:latin typeface="+mj-lt"/>
                <a:cs typeface="Segoe UI" pitchFamily="34" charset="0"/>
              </a:rPr>
              <a:t>Build number formatting</a:t>
            </a:r>
          </a:p>
        </p:txBody>
      </p:sp>
      <p:pic>
        <p:nvPicPr>
          <p:cNvPr id="4" name="Picture 3" descr="Screenshot of the build number format in the build properties options">
            <a:extLst>
              <a:ext uri="{FF2B5EF4-FFF2-40B4-BE49-F238E27FC236}">
                <a16:creationId xmlns:a16="http://schemas.microsoft.com/office/drawing/2014/main" id="{DECCA724-6A48-43CC-AC10-FE238B201C2F}"/>
              </a:ext>
            </a:extLst>
          </p:cNvPr>
          <p:cNvPicPr>
            <a:picLocks noChangeAspect="1"/>
          </p:cNvPicPr>
          <p:nvPr/>
        </p:nvPicPr>
        <p:blipFill rotWithShape="1">
          <a:blip r:embed="rId3"/>
          <a:srcRect l="-20105" t="-1573" r="-18405" b="-1963"/>
          <a:stretch/>
        </p:blipFill>
        <p:spPr>
          <a:xfrm>
            <a:off x="594398" y="2664801"/>
            <a:ext cx="5358384" cy="2075688"/>
          </a:xfrm>
          <a:prstGeom prst="rect">
            <a:avLst/>
          </a:prstGeom>
          <a:ln>
            <a:solidFill>
              <a:schemeClr val="bg1">
                <a:lumMod val="95000"/>
              </a:schemeClr>
            </a:solidFill>
          </a:ln>
        </p:spPr>
      </p:pic>
      <p:sp>
        <p:nvSpPr>
          <p:cNvPr id="11" name="Rectangle 10">
            <a:extLst>
              <a:ext uri="{FF2B5EF4-FFF2-40B4-BE49-F238E27FC236}">
                <a16:creationId xmlns:a16="http://schemas.microsoft.com/office/drawing/2014/main" id="{D29953CF-3E14-4030-9729-10C878D6FA43}"/>
              </a:ext>
            </a:extLst>
          </p:cNvPr>
          <p:cNvSpPr/>
          <p:nvPr/>
        </p:nvSpPr>
        <p:spPr>
          <a:xfrm>
            <a:off x="6305217" y="1618488"/>
            <a:ext cx="5693107" cy="332898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latin typeface="+mj-lt"/>
                <a:cs typeface="Segoe UI" pitchFamily="34" charset="0"/>
              </a:rPr>
              <a:t>Build status</a:t>
            </a:r>
            <a:br>
              <a:rPr lang="en-US" sz="2400" dirty="0">
                <a:solidFill>
                  <a:schemeClr val="tx1"/>
                </a:solidFill>
                <a:latin typeface="+mj-lt"/>
                <a:cs typeface="Segoe UI" pitchFamily="34" charset="0"/>
              </a:rPr>
            </a:br>
            <a:r>
              <a:rPr lang="en-US" sz="2400" dirty="0">
                <a:solidFill>
                  <a:schemeClr val="tx1"/>
                </a:solidFill>
                <a:latin typeface="+mj-lt"/>
                <a:cs typeface="Segoe UI" pitchFamily="34" charset="0"/>
              </a:rPr>
              <a:t>(enabled, paused, disabled)</a:t>
            </a:r>
          </a:p>
        </p:txBody>
      </p:sp>
      <p:pic>
        <p:nvPicPr>
          <p:cNvPr id="7" name="Picture 6" descr="Screenshot of the build request is processing selections: enabled, paused and disabled">
            <a:extLst>
              <a:ext uri="{FF2B5EF4-FFF2-40B4-BE49-F238E27FC236}">
                <a16:creationId xmlns:a16="http://schemas.microsoft.com/office/drawing/2014/main" id="{0B2DADDE-657C-4D5E-B6E7-108028748E69}"/>
              </a:ext>
            </a:extLst>
          </p:cNvPr>
          <p:cNvPicPr>
            <a:picLocks noChangeAspect="1"/>
          </p:cNvPicPr>
          <p:nvPr/>
        </p:nvPicPr>
        <p:blipFill rotWithShape="1">
          <a:blip r:embed="rId4"/>
          <a:srcRect l="-2312" t="-4426" r="2312" b="-33382"/>
          <a:stretch/>
        </p:blipFill>
        <p:spPr>
          <a:xfrm>
            <a:off x="6474338" y="2693225"/>
            <a:ext cx="5354863" cy="2076449"/>
          </a:xfrm>
          <a:prstGeom prst="rect">
            <a:avLst/>
          </a:prstGeom>
          <a:ln>
            <a:solidFill>
              <a:schemeClr val="bg1">
                <a:lumMod val="95000"/>
              </a:schemeClr>
            </a:solidFill>
          </a:ln>
        </p:spPr>
      </p:pic>
    </p:spTree>
    <p:extLst>
      <p:ext uri="{BB962C8B-B14F-4D97-AF65-F5344CB8AC3E}">
        <p14:creationId xmlns:p14="http://schemas.microsoft.com/office/powerpoint/2010/main" val="4249545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151E0-D527-4C06-8B0A-A07A87E0D349}"/>
              </a:ext>
            </a:extLst>
          </p:cNvPr>
          <p:cNvSpPr>
            <a:spLocks noGrp="1"/>
          </p:cNvSpPr>
          <p:nvPr>
            <p:ph type="title"/>
          </p:nvPr>
        </p:nvSpPr>
        <p:spPr>
          <a:xfrm>
            <a:off x="465138" y="632779"/>
            <a:ext cx="11533187" cy="411162"/>
          </a:xfrm>
        </p:spPr>
        <p:txBody>
          <a:bodyPr/>
          <a:lstStyle/>
          <a:p>
            <a:r>
              <a:rPr lang="en-US" dirty="0"/>
              <a:t>Authorization and timeouts, and badges</a:t>
            </a:r>
          </a:p>
        </p:txBody>
      </p:sp>
      <p:sp>
        <p:nvSpPr>
          <p:cNvPr id="3" name="Rectangle 2">
            <a:extLst>
              <a:ext uri="{FF2B5EF4-FFF2-40B4-BE49-F238E27FC236}">
                <a16:creationId xmlns:a16="http://schemas.microsoft.com/office/drawing/2014/main" id="{01FE0310-3FD3-4648-9501-5F618E2B4CD3}"/>
              </a:ext>
            </a:extLst>
          </p:cNvPr>
          <p:cNvSpPr/>
          <p:nvPr/>
        </p:nvSpPr>
        <p:spPr>
          <a:xfrm>
            <a:off x="427037" y="1618569"/>
            <a:ext cx="5693107" cy="421617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latin typeface="+mj-lt"/>
                <a:cs typeface="Segoe UI" pitchFamily="34" charset="0"/>
              </a:rPr>
              <a:t>Authorization and timeouts (scope, job timeout, cancel job timeout)</a:t>
            </a:r>
          </a:p>
        </p:txBody>
      </p:sp>
      <p:pic>
        <p:nvPicPr>
          <p:cNvPr id="20" name="Picture 19" descr="Screenshot of the Build Job Properties page. The build scope is project collection. The build timeout is 60. The build cancel timeout is 5 minutes">
            <a:extLst>
              <a:ext uri="{FF2B5EF4-FFF2-40B4-BE49-F238E27FC236}">
                <a16:creationId xmlns:a16="http://schemas.microsoft.com/office/drawing/2014/main" id="{87305007-FF67-4B56-B4D4-BDA5883362F6}"/>
              </a:ext>
            </a:extLst>
          </p:cNvPr>
          <p:cNvPicPr>
            <a:picLocks noChangeAspect="1"/>
          </p:cNvPicPr>
          <p:nvPr/>
        </p:nvPicPr>
        <p:blipFill>
          <a:blip r:embed="rId3"/>
          <a:stretch>
            <a:fillRect/>
          </a:stretch>
        </p:blipFill>
        <p:spPr>
          <a:xfrm>
            <a:off x="594398" y="2672656"/>
            <a:ext cx="5358384" cy="3031005"/>
          </a:xfrm>
          <a:prstGeom prst="rect">
            <a:avLst/>
          </a:prstGeom>
        </p:spPr>
      </p:pic>
      <p:sp>
        <p:nvSpPr>
          <p:cNvPr id="6" name="Rectangle 5">
            <a:extLst>
              <a:ext uri="{FF2B5EF4-FFF2-40B4-BE49-F238E27FC236}">
                <a16:creationId xmlns:a16="http://schemas.microsoft.com/office/drawing/2014/main" id="{0FAC8DB3-12F6-4F63-98DD-7317CAA73D90}"/>
              </a:ext>
            </a:extLst>
          </p:cNvPr>
          <p:cNvSpPr/>
          <p:nvPr/>
        </p:nvSpPr>
        <p:spPr>
          <a:xfrm>
            <a:off x="6305217" y="1618569"/>
            <a:ext cx="5693107" cy="421617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solidFill>
                  <a:schemeClr val="tx1"/>
                </a:solidFill>
                <a:latin typeface="+mj-lt"/>
                <a:cs typeface="Segoe UI" pitchFamily="34" charset="0"/>
              </a:rPr>
              <a:t>Badges</a:t>
            </a:r>
          </a:p>
        </p:txBody>
      </p:sp>
      <p:pic>
        <p:nvPicPr>
          <p:cNvPr id="22" name="Picture 21" descr="Screenshot of the Azure Pipelines badge which has Succeeded">
            <a:extLst>
              <a:ext uri="{FF2B5EF4-FFF2-40B4-BE49-F238E27FC236}">
                <a16:creationId xmlns:a16="http://schemas.microsoft.com/office/drawing/2014/main" id="{6DB34D3D-48E7-471F-865C-890555EA092A}"/>
              </a:ext>
            </a:extLst>
          </p:cNvPr>
          <p:cNvPicPr>
            <a:picLocks noChangeAspect="1"/>
          </p:cNvPicPr>
          <p:nvPr/>
        </p:nvPicPr>
        <p:blipFill>
          <a:blip r:embed="rId4"/>
          <a:stretch>
            <a:fillRect/>
          </a:stretch>
        </p:blipFill>
        <p:spPr>
          <a:xfrm>
            <a:off x="6474338" y="2693306"/>
            <a:ext cx="5358384" cy="913642"/>
          </a:xfrm>
          <a:prstGeom prst="rect">
            <a:avLst/>
          </a:prstGeom>
        </p:spPr>
      </p:pic>
    </p:spTree>
    <p:extLst>
      <p:ext uri="{BB962C8B-B14F-4D97-AF65-F5344CB8AC3E}">
        <p14:creationId xmlns:p14="http://schemas.microsoft.com/office/powerpoint/2010/main" val="31347420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038" y="3317212"/>
            <a:ext cx="9070923" cy="360099"/>
          </a:xfrm>
        </p:spPr>
        <p:txBody>
          <a:bodyPr/>
          <a:lstStyle/>
          <a:p>
            <a:r>
              <a:rPr lang="en-US"/>
              <a:t>Lesson 03: Implementing a build strategy</a:t>
            </a:r>
          </a:p>
        </p:txBody>
      </p:sp>
      <p:pic>
        <p:nvPicPr>
          <p:cNvPr id="3" name="Picture 2" descr="Icon of thick lines and circles arranged to form a square pattern">
            <a:extLst>
              <a:ext uri="{FF2B5EF4-FFF2-40B4-BE49-F238E27FC236}">
                <a16:creationId xmlns:a16="http://schemas.microsoft.com/office/drawing/2014/main" id="{E7AF038F-CC6B-4B9E-A481-0E5E41106DFB}"/>
              </a:ext>
            </a:extLst>
          </p:cNvPr>
          <p:cNvPicPr>
            <a:picLocks noChangeAspect="1"/>
          </p:cNvPicPr>
          <p:nvPr/>
        </p:nvPicPr>
        <p:blipFill>
          <a:blip r:embed="rId3">
            <a:clrChange>
              <a:clrFrom>
                <a:srgbClr val="FFFFFF"/>
              </a:clrFrom>
              <a:clrTo>
                <a:srgbClr val="FFFFFF">
                  <a:alpha val="0"/>
                </a:srgbClr>
              </a:clrTo>
            </a:clrChange>
          </a:blip>
          <a:srcRect/>
          <a:stretch/>
        </p:blipFill>
        <p:spPr>
          <a:xfrm>
            <a:off x="10475389" y="3040062"/>
            <a:ext cx="914400" cy="914400"/>
          </a:xfrm>
          <a:prstGeom prst="rect">
            <a:avLst/>
          </a:prstGeom>
        </p:spPr>
      </p:pic>
    </p:spTree>
    <p:extLst>
      <p:ext uri="{BB962C8B-B14F-4D97-AF65-F5344CB8AC3E}">
        <p14:creationId xmlns:p14="http://schemas.microsoft.com/office/powerpoint/2010/main" val="158707290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381AD-4296-4B5B-A173-CAB1822F7A64}"/>
              </a:ext>
            </a:extLst>
          </p:cNvPr>
          <p:cNvSpPr>
            <a:spLocks noGrp="1"/>
          </p:cNvSpPr>
          <p:nvPr>
            <p:ph type="title"/>
          </p:nvPr>
        </p:nvSpPr>
        <p:spPr>
          <a:xfrm>
            <a:off x="465138" y="632779"/>
            <a:ext cx="11533187" cy="411162"/>
          </a:xfrm>
        </p:spPr>
        <p:txBody>
          <a:bodyPr/>
          <a:lstStyle/>
          <a:p>
            <a:r>
              <a:rPr lang="en-US" dirty="0"/>
              <a:t>Configuring agent demands</a:t>
            </a:r>
          </a:p>
        </p:txBody>
      </p:sp>
      <p:sp>
        <p:nvSpPr>
          <p:cNvPr id="21" name="Rectangle 20">
            <a:extLst>
              <a:ext uri="{FF2B5EF4-FFF2-40B4-BE49-F238E27FC236}">
                <a16:creationId xmlns:a16="http://schemas.microsoft.com/office/drawing/2014/main" id="{CAA2C87D-08E5-41D7-8F10-D4EF24F05BCB}"/>
              </a:ext>
            </a:extLst>
          </p:cNvPr>
          <p:cNvSpPr/>
          <p:nvPr/>
        </p:nvSpPr>
        <p:spPr>
          <a:xfrm>
            <a:off x="427038" y="1467985"/>
            <a:ext cx="4297362" cy="478155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t" anchorCtr="0">
            <a:noAutofit/>
          </a:bodyPr>
          <a:lstStyle/>
          <a:p>
            <a:pPr marL="342900" indent="-342900">
              <a:spcBef>
                <a:spcPts val="1200"/>
              </a:spcBef>
              <a:buFont typeface="Arial"/>
              <a:buChar char="•"/>
            </a:pPr>
            <a:r>
              <a:rPr lang="en-US" sz="2400" dirty="0">
                <a:solidFill>
                  <a:schemeClr val="tx1"/>
                </a:solidFill>
                <a:cs typeface="Segoe UI Semilight"/>
              </a:rPr>
              <a:t>User capabilities</a:t>
            </a:r>
            <a:endParaRPr lang="en-US" dirty="0"/>
          </a:p>
          <a:p>
            <a:pPr marL="342900" indent="-342900">
              <a:spcBef>
                <a:spcPts val="1200"/>
              </a:spcBef>
              <a:buFont typeface="Arial"/>
              <a:buChar char="•"/>
            </a:pPr>
            <a:r>
              <a:rPr lang="en-US" sz="2400" dirty="0">
                <a:solidFill>
                  <a:schemeClr val="tx1"/>
                </a:solidFill>
                <a:cs typeface="Segoe UI Semilight"/>
              </a:rPr>
              <a:t>System capabilities</a:t>
            </a:r>
          </a:p>
          <a:p>
            <a:pPr marL="342900" indent="-342900">
              <a:spcBef>
                <a:spcPts val="1200"/>
              </a:spcBef>
              <a:buFont typeface="Arial"/>
              <a:buChar char="•"/>
            </a:pPr>
            <a:r>
              <a:rPr lang="en-US" sz="2400" dirty="0">
                <a:solidFill>
                  <a:schemeClr val="tx1"/>
                </a:solidFill>
                <a:cs typeface="Segoe UI Semilight"/>
              </a:rPr>
              <a:t>Agents can have different authorization and timeout settings.</a:t>
            </a:r>
          </a:p>
        </p:txBody>
      </p:sp>
      <p:sp>
        <p:nvSpPr>
          <p:cNvPr id="24" name="Rectangle 23">
            <a:extLst>
              <a:ext uri="{FF2B5EF4-FFF2-40B4-BE49-F238E27FC236}">
                <a16:creationId xmlns:a16="http://schemas.microsoft.com/office/drawing/2014/main" id="{A9A7D664-61B3-4DA0-937D-3A6848D67D39}"/>
              </a:ext>
              <a:ext uri="{C183D7F6-B498-43B3-948B-1728B52AA6E4}">
                <adec:decorative xmlns:adec="http://schemas.microsoft.com/office/drawing/2017/decorative" val="1"/>
              </a:ext>
            </a:extLst>
          </p:cNvPr>
          <p:cNvSpPr/>
          <p:nvPr/>
        </p:nvSpPr>
        <p:spPr bwMode="auto">
          <a:xfrm>
            <a:off x="4864100" y="1467985"/>
            <a:ext cx="7145337" cy="478155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Screenshot of the Capabilities tab. Both User Capabilities and System Capabilities are shown">
            <a:extLst>
              <a:ext uri="{FF2B5EF4-FFF2-40B4-BE49-F238E27FC236}">
                <a16:creationId xmlns:a16="http://schemas.microsoft.com/office/drawing/2014/main" id="{2EFBBF23-38B8-4D28-87F5-6670090B169E}"/>
              </a:ext>
            </a:extLst>
          </p:cNvPr>
          <p:cNvPicPr>
            <a:picLocks noChangeAspect="1"/>
          </p:cNvPicPr>
          <p:nvPr/>
        </p:nvPicPr>
        <p:blipFill>
          <a:blip r:embed="rId3"/>
          <a:stretch>
            <a:fillRect/>
          </a:stretch>
        </p:blipFill>
        <p:spPr>
          <a:xfrm>
            <a:off x="4999875" y="1540393"/>
            <a:ext cx="4757189" cy="4618630"/>
          </a:xfrm>
          <a:prstGeom prst="rect">
            <a:avLst/>
          </a:prstGeom>
          <a:ln w="3175">
            <a:solidFill>
              <a:schemeClr val="bg1">
                <a:lumMod val="95000"/>
              </a:schemeClr>
            </a:solidFill>
          </a:ln>
        </p:spPr>
      </p:pic>
    </p:spTree>
    <p:extLst>
      <p:ext uri="{BB962C8B-B14F-4D97-AF65-F5344CB8AC3E}">
        <p14:creationId xmlns:p14="http://schemas.microsoft.com/office/powerpoint/2010/main" val="289602106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41579-BB66-4E4F-9834-F19BCCEEDD5F}"/>
              </a:ext>
            </a:extLst>
          </p:cNvPr>
          <p:cNvSpPr>
            <a:spLocks noGrp="1"/>
          </p:cNvSpPr>
          <p:nvPr>
            <p:ph type="title"/>
          </p:nvPr>
        </p:nvSpPr>
        <p:spPr>
          <a:xfrm>
            <a:off x="465138" y="632779"/>
            <a:ext cx="11533187" cy="411162"/>
          </a:xfrm>
        </p:spPr>
        <p:txBody>
          <a:bodyPr/>
          <a:lstStyle/>
          <a:p>
            <a:r>
              <a:rPr lang="en-US" dirty="0"/>
              <a:t>Implementing multi-agent builds</a:t>
            </a:r>
          </a:p>
        </p:txBody>
      </p:sp>
      <p:sp>
        <p:nvSpPr>
          <p:cNvPr id="6" name="TextBox 5">
            <a:extLst>
              <a:ext uri="{FF2B5EF4-FFF2-40B4-BE49-F238E27FC236}">
                <a16:creationId xmlns:a16="http://schemas.microsoft.com/office/drawing/2014/main" id="{AE7E6AAE-7B9C-4190-BB7F-632E82CB83CE}"/>
              </a:ext>
            </a:extLst>
          </p:cNvPr>
          <p:cNvSpPr txBox="1"/>
          <p:nvPr/>
        </p:nvSpPr>
        <p:spPr>
          <a:xfrm>
            <a:off x="465138" y="1188720"/>
            <a:ext cx="11256980" cy="415792"/>
          </a:xfrm>
          <a:prstGeom prst="rect">
            <a:avLst/>
          </a:prstGeom>
          <a:noFill/>
        </p:spPr>
        <p:txBody>
          <a:bodyPr wrap="square" lIns="0" tIns="0" rIns="0" bIns="0" rtlCol="0">
            <a:noAutofit/>
          </a:bodyPr>
          <a:lstStyle/>
          <a:p>
            <a:r>
              <a:rPr lang="en-US" sz="2400" dirty="0">
                <a:solidFill>
                  <a:srgbClr val="1A1A1A"/>
                </a:solidFill>
                <a:latin typeface="Segoe UI Semibold"/>
              </a:rPr>
              <a:t>Adding multiple jobs to a pipeline lets you:</a:t>
            </a:r>
          </a:p>
        </p:txBody>
      </p:sp>
      <p:pic>
        <p:nvPicPr>
          <p:cNvPr id="12" name="Picture 11" descr="Icon of four squares connected by lines ">
            <a:extLst>
              <a:ext uri="{FF2B5EF4-FFF2-40B4-BE49-F238E27FC236}">
                <a16:creationId xmlns:a16="http://schemas.microsoft.com/office/drawing/2014/main" id="{3040A328-E0D7-4A70-BC85-259E5E9CAA81}"/>
              </a:ext>
            </a:extLst>
          </p:cNvPr>
          <p:cNvPicPr>
            <a:picLocks noChangeAspect="1"/>
          </p:cNvPicPr>
          <p:nvPr/>
        </p:nvPicPr>
        <p:blipFill>
          <a:blip r:embed="rId3"/>
          <a:stretch>
            <a:fillRect/>
          </a:stretch>
        </p:blipFill>
        <p:spPr>
          <a:xfrm>
            <a:off x="422798" y="1717167"/>
            <a:ext cx="952500" cy="952500"/>
          </a:xfrm>
          <a:prstGeom prst="rect">
            <a:avLst/>
          </a:prstGeom>
        </p:spPr>
      </p:pic>
      <p:sp>
        <p:nvSpPr>
          <p:cNvPr id="10" name="TextBox 9">
            <a:extLst>
              <a:ext uri="{FF2B5EF4-FFF2-40B4-BE49-F238E27FC236}">
                <a16:creationId xmlns:a16="http://schemas.microsoft.com/office/drawing/2014/main" id="{AD488E65-39E4-45AB-8874-174F6D7B34C6}"/>
              </a:ext>
            </a:extLst>
          </p:cNvPr>
          <p:cNvSpPr txBox="1"/>
          <p:nvPr/>
        </p:nvSpPr>
        <p:spPr>
          <a:xfrm>
            <a:off x="1660525" y="2039529"/>
            <a:ext cx="10353152" cy="307777"/>
          </a:xfrm>
          <a:prstGeom prst="rect">
            <a:avLst/>
          </a:prstGeom>
          <a:noFill/>
        </p:spPr>
        <p:txBody>
          <a:bodyPr wrap="square" lIns="0" tIns="0" rIns="0" bIns="0" rtlCol="0" anchor="ctr">
            <a:spAutoFit/>
          </a:bodyPr>
          <a:lstStyle/>
          <a:p>
            <a:pPr defTabSz="914400"/>
            <a:r>
              <a:rPr lang="en-US" sz="2000" kern="0" dirty="0">
                <a:solidFill>
                  <a:srgbClr val="1A1A1A"/>
                </a:solidFill>
              </a:rPr>
              <a:t>Break your pipeline into sections that need different agent pools, or self-hosted agents</a:t>
            </a:r>
          </a:p>
        </p:txBody>
      </p:sp>
      <p:cxnSp>
        <p:nvCxnSpPr>
          <p:cNvPr id="11" name="Straight Connector 10">
            <a:extLst>
              <a:ext uri="{FF2B5EF4-FFF2-40B4-BE49-F238E27FC236}">
                <a16:creationId xmlns:a16="http://schemas.microsoft.com/office/drawing/2014/main" id="{18013BA8-A997-42C1-84CD-04E66DC569B8}"/>
              </a:ext>
              <a:ext uri="{C183D7F6-B498-43B3-948B-1728B52AA6E4}">
                <adec:decorative xmlns:adec="http://schemas.microsoft.com/office/drawing/2017/decorative" val="1"/>
              </a:ext>
            </a:extLst>
          </p:cNvPr>
          <p:cNvCxnSpPr>
            <a:cxnSpLocks/>
          </p:cNvCxnSpPr>
          <p:nvPr/>
        </p:nvCxnSpPr>
        <p:spPr>
          <a:xfrm>
            <a:off x="1660525" y="2716263"/>
            <a:ext cx="10353152" cy="0"/>
          </a:xfrm>
          <a:prstGeom prst="line">
            <a:avLst/>
          </a:prstGeom>
          <a:noFill/>
          <a:ln w="19050" cap="flat" cmpd="sng" algn="ctr">
            <a:solidFill>
              <a:schemeClr val="bg1">
                <a:lumMod val="65000"/>
              </a:schemeClr>
            </a:solidFill>
            <a:prstDash val="dash"/>
            <a:headEnd type="none" w="lg" len="med"/>
            <a:tailEnd type="none" w="lg" len="med"/>
          </a:ln>
          <a:effectLst/>
        </p:spPr>
      </p:cxnSp>
      <p:pic>
        <p:nvPicPr>
          <p:cNvPr id="13" name="Picture 12" descr="Icon of check mark enclosed by an arc">
            <a:extLst>
              <a:ext uri="{FF2B5EF4-FFF2-40B4-BE49-F238E27FC236}">
                <a16:creationId xmlns:a16="http://schemas.microsoft.com/office/drawing/2014/main" id="{99C8629A-5D2D-4B3B-9719-04FEDC3E6D6D}"/>
              </a:ext>
            </a:extLst>
          </p:cNvPr>
          <p:cNvPicPr>
            <a:picLocks noChangeAspect="1"/>
          </p:cNvPicPr>
          <p:nvPr/>
        </p:nvPicPr>
        <p:blipFill>
          <a:blip r:embed="rId4"/>
          <a:stretch>
            <a:fillRect/>
          </a:stretch>
        </p:blipFill>
        <p:spPr>
          <a:xfrm>
            <a:off x="422798" y="2762859"/>
            <a:ext cx="950976" cy="950976"/>
          </a:xfrm>
          <a:prstGeom prst="rect">
            <a:avLst/>
          </a:prstGeom>
        </p:spPr>
      </p:pic>
      <p:sp>
        <p:nvSpPr>
          <p:cNvPr id="15" name="TextBox 14">
            <a:extLst>
              <a:ext uri="{FF2B5EF4-FFF2-40B4-BE49-F238E27FC236}">
                <a16:creationId xmlns:a16="http://schemas.microsoft.com/office/drawing/2014/main" id="{B1BC708C-362C-4B2A-90DC-2B8C7BF9A9A5}"/>
              </a:ext>
            </a:extLst>
          </p:cNvPr>
          <p:cNvSpPr txBox="1"/>
          <p:nvPr/>
        </p:nvSpPr>
        <p:spPr>
          <a:xfrm>
            <a:off x="1660525" y="3084459"/>
            <a:ext cx="10353152" cy="307777"/>
          </a:xfrm>
          <a:prstGeom prst="rect">
            <a:avLst/>
          </a:prstGeom>
          <a:noFill/>
        </p:spPr>
        <p:txBody>
          <a:bodyPr wrap="square" lIns="0" tIns="0" rIns="0" bIns="0" rtlCol="0" anchor="ctr">
            <a:spAutoFit/>
          </a:bodyPr>
          <a:lstStyle/>
          <a:p>
            <a:pPr lvl="0" defTabSz="914400"/>
            <a:r>
              <a:rPr lang="en-US" sz="2000" kern="0" dirty="0">
                <a:solidFill>
                  <a:srgbClr val="1A1A1A"/>
                </a:solidFill>
              </a:rPr>
              <a:t>Publish artifacts in one job and consume them in one or more subsequent jobs</a:t>
            </a:r>
          </a:p>
        </p:txBody>
      </p:sp>
      <p:cxnSp>
        <p:nvCxnSpPr>
          <p:cNvPr id="16" name="Straight Connector 15">
            <a:extLst>
              <a:ext uri="{FF2B5EF4-FFF2-40B4-BE49-F238E27FC236}">
                <a16:creationId xmlns:a16="http://schemas.microsoft.com/office/drawing/2014/main" id="{F571EBCE-0368-449C-8123-62EB9C5F92D8}"/>
              </a:ext>
              <a:ext uri="{C183D7F6-B498-43B3-948B-1728B52AA6E4}">
                <adec:decorative xmlns:adec="http://schemas.microsoft.com/office/drawing/2017/decorative" val="1"/>
              </a:ext>
            </a:extLst>
          </p:cNvPr>
          <p:cNvCxnSpPr>
            <a:cxnSpLocks/>
          </p:cNvCxnSpPr>
          <p:nvPr/>
        </p:nvCxnSpPr>
        <p:spPr>
          <a:xfrm>
            <a:off x="1660525" y="3760431"/>
            <a:ext cx="10353152" cy="0"/>
          </a:xfrm>
          <a:prstGeom prst="line">
            <a:avLst/>
          </a:prstGeom>
          <a:noFill/>
          <a:ln w="19050" cap="flat" cmpd="sng" algn="ctr">
            <a:solidFill>
              <a:schemeClr val="bg1">
                <a:lumMod val="65000"/>
              </a:schemeClr>
            </a:solidFill>
            <a:prstDash val="dash"/>
            <a:headEnd type="none" w="lg" len="med"/>
            <a:tailEnd type="none" w="lg" len="med"/>
          </a:ln>
          <a:effectLst/>
        </p:spPr>
      </p:cxnSp>
      <p:pic>
        <p:nvPicPr>
          <p:cNvPr id="14" name="Picture 13" descr="Icon of a magnifying glass">
            <a:extLst>
              <a:ext uri="{FF2B5EF4-FFF2-40B4-BE49-F238E27FC236}">
                <a16:creationId xmlns:a16="http://schemas.microsoft.com/office/drawing/2014/main" id="{91880103-6080-4784-941F-C5F9071BA52F}"/>
              </a:ext>
            </a:extLst>
          </p:cNvPr>
          <p:cNvPicPr>
            <a:picLocks noChangeAspect="1"/>
          </p:cNvPicPr>
          <p:nvPr/>
        </p:nvPicPr>
        <p:blipFill>
          <a:blip r:embed="rId5"/>
          <a:stretch>
            <a:fillRect/>
          </a:stretch>
        </p:blipFill>
        <p:spPr>
          <a:xfrm>
            <a:off x="422798" y="3807027"/>
            <a:ext cx="950976" cy="950976"/>
          </a:xfrm>
          <a:prstGeom prst="rect">
            <a:avLst/>
          </a:prstGeom>
        </p:spPr>
      </p:pic>
      <p:sp>
        <p:nvSpPr>
          <p:cNvPr id="20" name="TextBox 19">
            <a:extLst>
              <a:ext uri="{FF2B5EF4-FFF2-40B4-BE49-F238E27FC236}">
                <a16:creationId xmlns:a16="http://schemas.microsoft.com/office/drawing/2014/main" id="{69270C49-0EDC-4A48-ABA1-F6D1CEFE52C7}"/>
              </a:ext>
            </a:extLst>
          </p:cNvPr>
          <p:cNvSpPr txBox="1"/>
          <p:nvPr/>
        </p:nvSpPr>
        <p:spPr>
          <a:xfrm>
            <a:off x="1660525" y="4128627"/>
            <a:ext cx="10353152" cy="307777"/>
          </a:xfrm>
          <a:prstGeom prst="rect">
            <a:avLst/>
          </a:prstGeom>
          <a:noFill/>
        </p:spPr>
        <p:txBody>
          <a:bodyPr wrap="square" lIns="0" tIns="0" rIns="0" bIns="0" rtlCol="0" anchor="ctr">
            <a:spAutoFit/>
          </a:bodyPr>
          <a:lstStyle/>
          <a:p>
            <a:pPr lvl="0" defTabSz="914400"/>
            <a:r>
              <a:rPr lang="en-US" sz="2000" dirty="0"/>
              <a:t>Build faster by running multiple jobs in parallel</a:t>
            </a:r>
            <a:endParaRPr lang="en-US" sz="2000" kern="0" dirty="0">
              <a:solidFill>
                <a:srgbClr val="1A1A1A"/>
              </a:solidFill>
            </a:endParaRPr>
          </a:p>
        </p:txBody>
      </p:sp>
      <p:cxnSp>
        <p:nvCxnSpPr>
          <p:cNvPr id="21" name="Straight Connector 20">
            <a:extLst>
              <a:ext uri="{FF2B5EF4-FFF2-40B4-BE49-F238E27FC236}">
                <a16:creationId xmlns:a16="http://schemas.microsoft.com/office/drawing/2014/main" id="{C914A165-CE69-4F20-8429-D3A3E3B95C81}"/>
              </a:ext>
              <a:ext uri="{C183D7F6-B498-43B3-948B-1728B52AA6E4}">
                <adec:decorative xmlns:adec="http://schemas.microsoft.com/office/drawing/2017/decorative" val="1"/>
              </a:ext>
            </a:extLst>
          </p:cNvPr>
          <p:cNvCxnSpPr>
            <a:cxnSpLocks/>
          </p:cNvCxnSpPr>
          <p:nvPr/>
        </p:nvCxnSpPr>
        <p:spPr>
          <a:xfrm>
            <a:off x="1660525" y="4804599"/>
            <a:ext cx="10353152" cy="0"/>
          </a:xfrm>
          <a:prstGeom prst="line">
            <a:avLst/>
          </a:prstGeom>
          <a:noFill/>
          <a:ln w="19050" cap="flat" cmpd="sng" algn="ctr">
            <a:solidFill>
              <a:schemeClr val="bg1">
                <a:lumMod val="65000"/>
              </a:schemeClr>
            </a:solidFill>
            <a:prstDash val="dash"/>
            <a:headEnd type="none" w="lg" len="med"/>
            <a:tailEnd type="none" w="lg" len="med"/>
          </a:ln>
          <a:effectLst/>
        </p:spPr>
      </p:cxnSp>
      <p:pic>
        <p:nvPicPr>
          <p:cNvPr id="18" name="Picture 17" descr="Icon of a document with a checkmark">
            <a:extLst>
              <a:ext uri="{FF2B5EF4-FFF2-40B4-BE49-F238E27FC236}">
                <a16:creationId xmlns:a16="http://schemas.microsoft.com/office/drawing/2014/main" id="{73FEB9D6-59FC-452F-A567-8AA41A10730E}"/>
              </a:ext>
            </a:extLst>
          </p:cNvPr>
          <p:cNvPicPr>
            <a:picLocks noChangeAspect="1"/>
          </p:cNvPicPr>
          <p:nvPr/>
        </p:nvPicPr>
        <p:blipFill>
          <a:blip r:embed="rId6"/>
          <a:stretch>
            <a:fillRect/>
          </a:stretch>
        </p:blipFill>
        <p:spPr>
          <a:xfrm>
            <a:off x="422798" y="4851198"/>
            <a:ext cx="950976" cy="950976"/>
          </a:xfrm>
          <a:prstGeom prst="rect">
            <a:avLst/>
          </a:prstGeom>
        </p:spPr>
      </p:pic>
      <p:sp>
        <p:nvSpPr>
          <p:cNvPr id="25" name="TextBox 24">
            <a:extLst>
              <a:ext uri="{FF2B5EF4-FFF2-40B4-BE49-F238E27FC236}">
                <a16:creationId xmlns:a16="http://schemas.microsoft.com/office/drawing/2014/main" id="{3BF052FB-D6E4-4D65-AE7F-28DF17A8CB04}"/>
              </a:ext>
            </a:extLst>
          </p:cNvPr>
          <p:cNvSpPr txBox="1"/>
          <p:nvPr/>
        </p:nvSpPr>
        <p:spPr>
          <a:xfrm>
            <a:off x="1660525" y="5172798"/>
            <a:ext cx="10353152" cy="307777"/>
          </a:xfrm>
          <a:prstGeom prst="rect">
            <a:avLst/>
          </a:prstGeom>
          <a:noFill/>
        </p:spPr>
        <p:txBody>
          <a:bodyPr wrap="square" lIns="0" tIns="0" rIns="0" bIns="0" rtlCol="0" anchor="ctr">
            <a:spAutoFit/>
          </a:bodyPr>
          <a:lstStyle/>
          <a:p>
            <a:pPr lvl="0" defTabSz="914400"/>
            <a:r>
              <a:rPr lang="en-US" sz="2000" kern="0" dirty="0">
                <a:solidFill>
                  <a:srgbClr val="1A1A1A"/>
                </a:solidFill>
              </a:rPr>
              <a:t>Enable conditional execution of tasks</a:t>
            </a:r>
          </a:p>
        </p:txBody>
      </p:sp>
      <p:pic>
        <p:nvPicPr>
          <p:cNvPr id="3" name="Picture 2" descr="A tick mark">
            <a:extLst>
              <a:ext uri="{FF2B5EF4-FFF2-40B4-BE49-F238E27FC236}">
                <a16:creationId xmlns:a16="http://schemas.microsoft.com/office/drawing/2014/main" id="{7BE4B8BE-8325-4D8E-B818-6E7A7A5DDEE6}"/>
              </a:ext>
            </a:extLst>
          </p:cNvPr>
          <p:cNvPicPr>
            <a:picLocks noChangeAspect="1"/>
          </p:cNvPicPr>
          <p:nvPr/>
        </p:nvPicPr>
        <p:blipFill>
          <a:blip r:embed="rId7"/>
          <a:stretch>
            <a:fillRect/>
          </a:stretch>
        </p:blipFill>
        <p:spPr>
          <a:xfrm>
            <a:off x="427038" y="6212113"/>
            <a:ext cx="786452" cy="780356"/>
          </a:xfrm>
          <a:prstGeom prst="rect">
            <a:avLst/>
          </a:prstGeom>
        </p:spPr>
      </p:pic>
      <p:sp>
        <p:nvSpPr>
          <p:cNvPr id="9" name="Freeform: Shape 8">
            <a:extLst>
              <a:ext uri="{FF2B5EF4-FFF2-40B4-BE49-F238E27FC236}">
                <a16:creationId xmlns:a16="http://schemas.microsoft.com/office/drawing/2014/main" id="{EA44BD76-9C82-4B0A-8F7D-BBF859C2BA4A}"/>
              </a:ext>
            </a:extLst>
          </p:cNvPr>
          <p:cNvSpPr/>
          <p:nvPr/>
        </p:nvSpPr>
        <p:spPr bwMode="auto">
          <a:xfrm>
            <a:off x="0" y="6212113"/>
            <a:ext cx="12436475" cy="782411"/>
          </a:xfrm>
          <a:custGeom>
            <a:avLst/>
            <a:gdLst>
              <a:gd name="connsiteX0" fmla="*/ 1213422 w 12436475"/>
              <a:gd name="connsiteY0" fmla="*/ 0 h 782411"/>
              <a:gd name="connsiteX1" fmla="*/ 12436475 w 12436475"/>
              <a:gd name="connsiteY1" fmla="*/ 0 h 782411"/>
              <a:gd name="connsiteX2" fmla="*/ 12436475 w 12436475"/>
              <a:gd name="connsiteY2" fmla="*/ 782411 h 782411"/>
              <a:gd name="connsiteX3" fmla="*/ 1213422 w 12436475"/>
              <a:gd name="connsiteY3" fmla="*/ 782411 h 782411"/>
              <a:gd name="connsiteX4" fmla="*/ 0 w 12436475"/>
              <a:gd name="connsiteY4" fmla="*/ 0 h 782411"/>
              <a:gd name="connsiteX5" fmla="*/ 427038 w 12436475"/>
              <a:gd name="connsiteY5" fmla="*/ 0 h 782411"/>
              <a:gd name="connsiteX6" fmla="*/ 427038 w 12436475"/>
              <a:gd name="connsiteY6" fmla="*/ 782411 h 782411"/>
              <a:gd name="connsiteX7" fmla="*/ 0 w 12436475"/>
              <a:gd name="connsiteY7" fmla="*/ 782411 h 7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782411">
                <a:moveTo>
                  <a:pt x="1213422" y="0"/>
                </a:moveTo>
                <a:lnTo>
                  <a:pt x="12436475" y="0"/>
                </a:lnTo>
                <a:lnTo>
                  <a:pt x="12436475" y="782411"/>
                </a:lnTo>
                <a:lnTo>
                  <a:pt x="1213422" y="782411"/>
                </a:lnTo>
                <a:close/>
                <a:moveTo>
                  <a:pt x="0" y="0"/>
                </a:moveTo>
                <a:lnTo>
                  <a:pt x="427038" y="0"/>
                </a:lnTo>
                <a:lnTo>
                  <a:pt x="427038" y="782411"/>
                </a:lnTo>
                <a:lnTo>
                  <a:pt x="0" y="782411"/>
                </a:lnTo>
                <a:close/>
              </a:path>
            </a:pathLst>
          </a:cu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latin typeface="+mj-lt"/>
                <a:cs typeface="Segoe UI Semibold" panose="020B0702040204020203" pitchFamily="34" charset="0"/>
              </a:rPr>
              <a:t>You can configure the number of parallel jobs </a:t>
            </a:r>
          </a:p>
        </p:txBody>
      </p:sp>
    </p:spTree>
    <p:extLst>
      <p:ext uri="{BB962C8B-B14F-4D97-AF65-F5344CB8AC3E}">
        <p14:creationId xmlns:p14="http://schemas.microsoft.com/office/powerpoint/2010/main" val="27508713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F933-5921-4DD7-9360-CD836AB6F9BC}"/>
              </a:ext>
            </a:extLst>
          </p:cNvPr>
          <p:cNvSpPr>
            <a:spLocks noGrp="1"/>
          </p:cNvSpPr>
          <p:nvPr>
            <p:ph type="title"/>
          </p:nvPr>
        </p:nvSpPr>
        <p:spPr>
          <a:xfrm>
            <a:off x="465138" y="632779"/>
            <a:ext cx="11533187" cy="411162"/>
          </a:xfrm>
        </p:spPr>
        <p:txBody>
          <a:bodyPr/>
          <a:lstStyle/>
          <a:p>
            <a:r>
              <a:rPr lang="en-US" dirty="0"/>
              <a:t>Discussion: build-related tooling</a:t>
            </a:r>
          </a:p>
        </p:txBody>
      </p:sp>
      <p:sp>
        <p:nvSpPr>
          <p:cNvPr id="16" name="Rectangle 15">
            <a:extLst>
              <a:ext uri="{FF2B5EF4-FFF2-40B4-BE49-F238E27FC236}">
                <a16:creationId xmlns:a16="http://schemas.microsoft.com/office/drawing/2014/main" id="{6A2E87D6-2B0D-45FA-888F-D09AC6D287AA}"/>
              </a:ext>
            </a:extLst>
          </p:cNvPr>
          <p:cNvSpPr/>
          <p:nvPr/>
        </p:nvSpPr>
        <p:spPr>
          <a:xfrm>
            <a:off x="427038" y="1188720"/>
            <a:ext cx="11571287" cy="683623"/>
          </a:xfrm>
          <a:prstGeom prst="rect">
            <a:avLst/>
          </a:prstGeom>
          <a:noFill/>
        </p:spPr>
        <p:txBody>
          <a:bodyPr wrap="square" lIns="0" tIns="0" rIns="0" bIns="91440" anchor="t">
            <a:noAutofit/>
          </a:bodyPr>
          <a:lstStyle/>
          <a:p>
            <a:pPr>
              <a:spcBef>
                <a:spcPts val="1200"/>
              </a:spcBef>
            </a:pPr>
            <a:r>
              <a:rPr lang="en-US" sz="2400">
                <a:latin typeface="+mj-lt"/>
              </a:rPr>
              <a:t>Azure DevOps can be integrated with a wide range of existing tooling that is used for builds or associated with builds</a:t>
            </a:r>
          </a:p>
        </p:txBody>
      </p:sp>
      <p:pic>
        <p:nvPicPr>
          <p:cNvPr id="3" name="Picture 2" descr="Icon of wrench and screw driver">
            <a:extLst>
              <a:ext uri="{FF2B5EF4-FFF2-40B4-BE49-F238E27FC236}">
                <a16:creationId xmlns:a16="http://schemas.microsoft.com/office/drawing/2014/main" id="{B79DC878-2745-4098-9C13-D12BA5EC3E84}"/>
              </a:ext>
            </a:extLst>
          </p:cNvPr>
          <p:cNvPicPr>
            <a:picLocks noChangeAspect="1"/>
          </p:cNvPicPr>
          <p:nvPr/>
        </p:nvPicPr>
        <p:blipFill>
          <a:blip r:embed="rId2"/>
          <a:stretch>
            <a:fillRect/>
          </a:stretch>
        </p:blipFill>
        <p:spPr>
          <a:xfrm>
            <a:off x="431428" y="2301193"/>
            <a:ext cx="1111426" cy="1113319"/>
          </a:xfrm>
          <a:prstGeom prst="rect">
            <a:avLst/>
          </a:prstGeom>
        </p:spPr>
      </p:pic>
      <p:sp>
        <p:nvSpPr>
          <p:cNvPr id="21" name="Rectangle 20">
            <a:extLst>
              <a:ext uri="{FF2B5EF4-FFF2-40B4-BE49-F238E27FC236}">
                <a16:creationId xmlns:a16="http://schemas.microsoft.com/office/drawing/2014/main" id="{4790E192-884C-424A-88E3-9577D09DE6E7}"/>
              </a:ext>
            </a:extLst>
          </p:cNvPr>
          <p:cNvSpPr/>
          <p:nvPr/>
        </p:nvSpPr>
        <p:spPr>
          <a:xfrm>
            <a:off x="1828800" y="2673187"/>
            <a:ext cx="1016952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lvl="1"/>
            <a:r>
              <a:rPr lang="en-US" sz="2400" dirty="0">
                <a:solidFill>
                  <a:schemeClr val="tx1"/>
                </a:solidFill>
              </a:rPr>
              <a:t>Which build-related tools do you currently use? </a:t>
            </a:r>
          </a:p>
        </p:txBody>
      </p:sp>
      <p:cxnSp>
        <p:nvCxnSpPr>
          <p:cNvPr id="26" name="Straight Connector 25">
            <a:extLst>
              <a:ext uri="{FF2B5EF4-FFF2-40B4-BE49-F238E27FC236}">
                <a16:creationId xmlns:a16="http://schemas.microsoft.com/office/drawing/2014/main" id="{35BEC07E-1D1A-4C96-9964-23BA2D9480B6}"/>
              </a:ext>
              <a:ext uri="{C183D7F6-B498-43B3-948B-1728B52AA6E4}">
                <adec:decorative xmlns:adec="http://schemas.microsoft.com/office/drawing/2017/decorative" val="1"/>
              </a:ext>
            </a:extLst>
          </p:cNvPr>
          <p:cNvCxnSpPr>
            <a:cxnSpLocks/>
          </p:cNvCxnSpPr>
          <p:nvPr/>
        </p:nvCxnSpPr>
        <p:spPr>
          <a:xfrm flipV="1">
            <a:off x="1828800" y="3763167"/>
            <a:ext cx="101695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descr="Icon of three gears with varying sizes">
            <a:extLst>
              <a:ext uri="{FF2B5EF4-FFF2-40B4-BE49-F238E27FC236}">
                <a16:creationId xmlns:a16="http://schemas.microsoft.com/office/drawing/2014/main" id="{D4F73CB4-BE93-47B3-BAD0-7F9C5AC4AA72}"/>
              </a:ext>
            </a:extLst>
          </p:cNvPr>
          <p:cNvPicPr>
            <a:picLocks noChangeAspect="1"/>
          </p:cNvPicPr>
          <p:nvPr/>
        </p:nvPicPr>
        <p:blipFill>
          <a:blip r:embed="rId3"/>
          <a:stretch>
            <a:fillRect/>
          </a:stretch>
        </p:blipFill>
        <p:spPr>
          <a:xfrm>
            <a:off x="431428" y="4111822"/>
            <a:ext cx="1111426" cy="1113319"/>
          </a:xfrm>
          <a:prstGeom prst="rect">
            <a:avLst/>
          </a:prstGeom>
        </p:spPr>
      </p:pic>
      <p:sp>
        <p:nvSpPr>
          <p:cNvPr id="25" name="Rectangle 24">
            <a:extLst>
              <a:ext uri="{FF2B5EF4-FFF2-40B4-BE49-F238E27FC236}">
                <a16:creationId xmlns:a16="http://schemas.microsoft.com/office/drawing/2014/main" id="{21EE967F-2E51-4B96-95FF-F865B0523F8C}"/>
              </a:ext>
            </a:extLst>
          </p:cNvPr>
          <p:cNvSpPr/>
          <p:nvPr/>
        </p:nvSpPr>
        <p:spPr>
          <a:xfrm>
            <a:off x="1828800" y="4483816"/>
            <a:ext cx="1016952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400" dirty="0">
                <a:solidFill>
                  <a:schemeClr val="tx1"/>
                </a:solidFill>
              </a:rPr>
              <a:t>What do you like or don't like about the tools?</a:t>
            </a:r>
          </a:p>
        </p:txBody>
      </p:sp>
    </p:spTree>
    <p:extLst>
      <p:ext uri="{BB962C8B-B14F-4D97-AF65-F5344CB8AC3E}">
        <p14:creationId xmlns:p14="http://schemas.microsoft.com/office/powerpoint/2010/main" val="28553576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27038" y="3317212"/>
            <a:ext cx="9070923" cy="360099"/>
          </a:xfrm>
        </p:spPr>
        <p:txBody>
          <a:bodyPr/>
          <a:lstStyle/>
          <a:p>
            <a:r>
              <a:rPr lang="en-US" dirty="0"/>
              <a:t>Lesson 04: Integrate with Azure Pipelines</a:t>
            </a:r>
          </a:p>
        </p:txBody>
      </p:sp>
      <p:pic>
        <p:nvPicPr>
          <p:cNvPr id="3" name="Picture 2" descr="Icon of a gear and a arrow going across it">
            <a:extLst>
              <a:ext uri="{FF2B5EF4-FFF2-40B4-BE49-F238E27FC236}">
                <a16:creationId xmlns:a16="http://schemas.microsoft.com/office/drawing/2014/main" id="{3047166A-50A2-4F98-BA3B-8AD417949DB1}"/>
              </a:ext>
            </a:extLst>
          </p:cNvPr>
          <p:cNvPicPr>
            <a:picLocks noChangeAspect="1"/>
          </p:cNvPicPr>
          <p:nvPr/>
        </p:nvPicPr>
        <p:blipFill>
          <a:blip r:embed="rId2">
            <a:clrChange>
              <a:clrFrom>
                <a:srgbClr val="FFFFFF"/>
              </a:clrFrom>
              <a:clrTo>
                <a:srgbClr val="FFFFFF">
                  <a:alpha val="0"/>
                </a:srgbClr>
              </a:clrTo>
            </a:clrChange>
          </a:blip>
          <a:srcRect/>
          <a:stretch/>
        </p:blipFill>
        <p:spPr>
          <a:xfrm>
            <a:off x="10454957" y="3040062"/>
            <a:ext cx="914400" cy="914400"/>
          </a:xfrm>
          <a:prstGeom prst="rect">
            <a:avLst/>
          </a:prstGeom>
        </p:spPr>
      </p:pic>
    </p:spTree>
    <p:extLst>
      <p:ext uri="{BB962C8B-B14F-4D97-AF65-F5344CB8AC3E}">
        <p14:creationId xmlns:p14="http://schemas.microsoft.com/office/powerpoint/2010/main" val="183059667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a:xfrm>
            <a:off x="465138" y="632779"/>
            <a:ext cx="11533187" cy="411162"/>
          </a:xfrm>
        </p:spPr>
        <p:txBody>
          <a:bodyPr/>
          <a:lstStyle/>
          <a:p>
            <a:r>
              <a:rPr lang="en-US" dirty="0"/>
              <a:t>Anatomy of a pipeline</a:t>
            </a:r>
          </a:p>
        </p:txBody>
      </p:sp>
      <p:pic>
        <p:nvPicPr>
          <p:cNvPr id="3" name="Picture 2" descr="Icon of a person">
            <a:extLst>
              <a:ext uri="{FF2B5EF4-FFF2-40B4-BE49-F238E27FC236}">
                <a16:creationId xmlns:a16="http://schemas.microsoft.com/office/drawing/2014/main" id="{C8272EF6-AE99-4106-9843-737C8F23D3FD}"/>
              </a:ext>
            </a:extLst>
          </p:cNvPr>
          <p:cNvPicPr>
            <a:picLocks noChangeAspect="1"/>
          </p:cNvPicPr>
          <p:nvPr/>
        </p:nvPicPr>
        <p:blipFill rotWithShape="1">
          <a:blip r:embed="rId2"/>
          <a:srcRect l="2255" t="2255" r="2255" b="2255"/>
          <a:stretch/>
        </p:blipFill>
        <p:spPr>
          <a:xfrm>
            <a:off x="420498" y="1216213"/>
            <a:ext cx="662700" cy="667512"/>
          </a:xfrm>
          <a:prstGeom prst="ellipse">
            <a:avLst/>
          </a:prstGeom>
        </p:spPr>
      </p:pic>
      <p:sp>
        <p:nvSpPr>
          <p:cNvPr id="10" name="TextBox 9">
            <a:extLst>
              <a:ext uri="{FF2B5EF4-FFF2-40B4-BE49-F238E27FC236}">
                <a16:creationId xmlns:a16="http://schemas.microsoft.com/office/drawing/2014/main" id="{64641F0C-4126-4896-BAA8-30043049AFAB}"/>
              </a:ext>
            </a:extLst>
          </p:cNvPr>
          <p:cNvSpPr txBox="1"/>
          <p:nvPr/>
        </p:nvSpPr>
        <p:spPr>
          <a:xfrm>
            <a:off x="1349829" y="1407290"/>
            <a:ext cx="10659608" cy="276999"/>
          </a:xfrm>
          <a:prstGeom prst="rect">
            <a:avLst/>
          </a:prstGeom>
          <a:noFill/>
        </p:spPr>
        <p:txBody>
          <a:bodyPr wrap="square" lIns="0" tIns="0" rIns="0" bIns="0" rtlCol="0">
            <a:spAutoFit/>
          </a:bodyPr>
          <a:lstStyle/>
          <a:p>
            <a:pPr>
              <a:spcBef>
                <a:spcPts val="600"/>
              </a:spcBef>
              <a:spcAft>
                <a:spcPts val="600"/>
              </a:spcAft>
            </a:pPr>
            <a:r>
              <a:rPr lang="en-US" b="1" dirty="0"/>
              <a:t>Name</a:t>
            </a:r>
            <a:r>
              <a:rPr lang="en-US" dirty="0"/>
              <a:t> – Though often this is skipped (if it is skipped, a date-based name is generated automatically)</a:t>
            </a:r>
          </a:p>
        </p:txBody>
      </p:sp>
      <p:cxnSp>
        <p:nvCxnSpPr>
          <p:cNvPr id="4" name="Straight Connector 3">
            <a:extLst>
              <a:ext uri="{FF2B5EF4-FFF2-40B4-BE49-F238E27FC236}">
                <a16:creationId xmlns:a16="http://schemas.microsoft.com/office/drawing/2014/main" id="{FA7F7F02-F5F9-4D10-A85D-06B50D135979}"/>
              </a:ext>
              <a:ext uri="{C183D7F6-B498-43B3-948B-1728B52AA6E4}">
                <adec:decorative xmlns:adec="http://schemas.microsoft.com/office/drawing/2017/decorative" val="1"/>
              </a:ext>
            </a:extLst>
          </p:cNvPr>
          <p:cNvCxnSpPr>
            <a:cxnSpLocks/>
          </p:cNvCxnSpPr>
          <p:nvPr/>
        </p:nvCxnSpPr>
        <p:spPr>
          <a:xfrm>
            <a:off x="1349829" y="1934637"/>
            <a:ext cx="1056721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3" descr="Icon of check mark enclosed by an arc">
            <a:extLst>
              <a:ext uri="{FF2B5EF4-FFF2-40B4-BE49-F238E27FC236}">
                <a16:creationId xmlns:a16="http://schemas.microsoft.com/office/drawing/2014/main" id="{33EF4947-8146-4804-85EC-9390B195F271}"/>
              </a:ext>
            </a:extLst>
          </p:cNvPr>
          <p:cNvPicPr>
            <a:picLocks noChangeAspect="1"/>
          </p:cNvPicPr>
          <p:nvPr/>
        </p:nvPicPr>
        <p:blipFill rotWithShape="1">
          <a:blip r:embed="rId3"/>
          <a:srcRect l="1382" t="1382" r="1382" b="1382"/>
          <a:stretch/>
        </p:blipFill>
        <p:spPr>
          <a:xfrm>
            <a:off x="420498" y="1985274"/>
            <a:ext cx="669932" cy="676421"/>
          </a:xfrm>
          <a:prstGeom prst="ellipse">
            <a:avLst/>
          </a:prstGeom>
        </p:spPr>
      </p:pic>
      <p:sp>
        <p:nvSpPr>
          <p:cNvPr id="12" name="TextBox 11">
            <a:extLst>
              <a:ext uri="{FF2B5EF4-FFF2-40B4-BE49-F238E27FC236}">
                <a16:creationId xmlns:a16="http://schemas.microsoft.com/office/drawing/2014/main" id="{0357BA25-079E-4932-9447-9C7E52A66A31}"/>
              </a:ext>
            </a:extLst>
          </p:cNvPr>
          <p:cNvSpPr txBox="1"/>
          <p:nvPr/>
        </p:nvSpPr>
        <p:spPr>
          <a:xfrm>
            <a:off x="1349829" y="2046485"/>
            <a:ext cx="10659608" cy="553998"/>
          </a:xfrm>
          <a:prstGeom prst="rect">
            <a:avLst/>
          </a:prstGeom>
          <a:noFill/>
        </p:spPr>
        <p:txBody>
          <a:bodyPr wrap="square" lIns="0" tIns="0" rIns="0" bIns="0" rtlCol="0">
            <a:spAutoFit/>
          </a:bodyPr>
          <a:lstStyle/>
          <a:p>
            <a:pPr>
              <a:spcBef>
                <a:spcPts val="600"/>
              </a:spcBef>
              <a:spcAft>
                <a:spcPts val="600"/>
              </a:spcAft>
            </a:pPr>
            <a:r>
              <a:rPr lang="en-US" b="1" dirty="0"/>
              <a:t>Trigger</a:t>
            </a:r>
            <a:r>
              <a:rPr lang="en-US" dirty="0"/>
              <a:t> – More on triggers later, but without an explicitly trigger, there’s an implicit “trigger on every commit to any path from any branch in this repo”</a:t>
            </a:r>
          </a:p>
        </p:txBody>
      </p:sp>
      <p:cxnSp>
        <p:nvCxnSpPr>
          <p:cNvPr id="5" name="Straight Connector 4">
            <a:extLst>
              <a:ext uri="{FF2B5EF4-FFF2-40B4-BE49-F238E27FC236}">
                <a16:creationId xmlns:a16="http://schemas.microsoft.com/office/drawing/2014/main" id="{3354A9F0-F4F9-4A7C-B5A6-3BA0BB69AA58}"/>
              </a:ext>
              <a:ext uri="{C183D7F6-B498-43B3-948B-1728B52AA6E4}">
                <adec:decorative xmlns:adec="http://schemas.microsoft.com/office/drawing/2017/decorative" val="1"/>
              </a:ext>
            </a:extLst>
          </p:cNvPr>
          <p:cNvCxnSpPr>
            <a:cxnSpLocks/>
          </p:cNvCxnSpPr>
          <p:nvPr/>
        </p:nvCxnSpPr>
        <p:spPr>
          <a:xfrm>
            <a:off x="1349829" y="2712332"/>
            <a:ext cx="1056721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 name="Picture 29" descr="Icon of three concentric arcs">
            <a:extLst>
              <a:ext uri="{FF2B5EF4-FFF2-40B4-BE49-F238E27FC236}">
                <a16:creationId xmlns:a16="http://schemas.microsoft.com/office/drawing/2014/main" id="{A8C4C7B3-4232-46E1-96BA-CC6FD2FF6306}"/>
              </a:ext>
            </a:extLst>
          </p:cNvPr>
          <p:cNvPicPr>
            <a:picLocks noChangeAspect="1"/>
          </p:cNvPicPr>
          <p:nvPr/>
        </p:nvPicPr>
        <p:blipFill rotWithShape="1">
          <a:blip r:embed="rId4"/>
          <a:srcRect l="1870" t="2216" r="1870" b="2216"/>
          <a:stretch/>
        </p:blipFill>
        <p:spPr>
          <a:xfrm>
            <a:off x="420498" y="2771995"/>
            <a:ext cx="667512" cy="667512"/>
          </a:xfrm>
          <a:custGeom>
            <a:avLst/>
            <a:gdLst>
              <a:gd name="connsiteX0" fmla="*/ 329184 w 658368"/>
              <a:gd name="connsiteY0" fmla="*/ 0 h 658368"/>
              <a:gd name="connsiteX1" fmla="*/ 658368 w 658368"/>
              <a:gd name="connsiteY1" fmla="*/ 329184 h 658368"/>
              <a:gd name="connsiteX2" fmla="*/ 329184 w 658368"/>
              <a:gd name="connsiteY2" fmla="*/ 658368 h 658368"/>
              <a:gd name="connsiteX3" fmla="*/ 0 w 658368"/>
              <a:gd name="connsiteY3" fmla="*/ 329184 h 658368"/>
              <a:gd name="connsiteX4" fmla="*/ 329184 w 658368"/>
              <a:gd name="connsiteY4" fmla="*/ 0 h 658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68" h="658368">
                <a:moveTo>
                  <a:pt x="329184" y="0"/>
                </a:moveTo>
                <a:cubicBezTo>
                  <a:pt x="510987" y="0"/>
                  <a:pt x="658368" y="147381"/>
                  <a:pt x="658368" y="329184"/>
                </a:cubicBezTo>
                <a:cubicBezTo>
                  <a:pt x="658368" y="510987"/>
                  <a:pt x="510987" y="658368"/>
                  <a:pt x="329184" y="658368"/>
                </a:cubicBezTo>
                <a:cubicBezTo>
                  <a:pt x="147381" y="658368"/>
                  <a:pt x="0" y="510987"/>
                  <a:pt x="0" y="329184"/>
                </a:cubicBezTo>
                <a:cubicBezTo>
                  <a:pt x="0" y="147381"/>
                  <a:pt x="147381" y="0"/>
                  <a:pt x="329184" y="0"/>
                </a:cubicBezTo>
                <a:close/>
              </a:path>
            </a:pathLst>
          </a:custGeom>
        </p:spPr>
      </p:pic>
      <p:sp>
        <p:nvSpPr>
          <p:cNvPr id="14" name="TextBox 13">
            <a:extLst>
              <a:ext uri="{FF2B5EF4-FFF2-40B4-BE49-F238E27FC236}">
                <a16:creationId xmlns:a16="http://schemas.microsoft.com/office/drawing/2014/main" id="{E401D0B6-2A47-4C66-BB35-3C81D5B54640}"/>
              </a:ext>
            </a:extLst>
          </p:cNvPr>
          <p:cNvSpPr txBox="1"/>
          <p:nvPr/>
        </p:nvSpPr>
        <p:spPr>
          <a:xfrm>
            <a:off x="1349829" y="2962680"/>
            <a:ext cx="10659608" cy="276999"/>
          </a:xfrm>
          <a:prstGeom prst="rect">
            <a:avLst/>
          </a:prstGeom>
          <a:noFill/>
        </p:spPr>
        <p:txBody>
          <a:bodyPr wrap="square" lIns="0" tIns="0" rIns="0" bIns="0" rtlCol="0">
            <a:spAutoFit/>
          </a:bodyPr>
          <a:lstStyle/>
          <a:p>
            <a:pPr>
              <a:spcBef>
                <a:spcPts val="600"/>
              </a:spcBef>
              <a:spcAft>
                <a:spcPts val="600"/>
              </a:spcAft>
            </a:pPr>
            <a:r>
              <a:rPr lang="en-US" b="1" dirty="0"/>
              <a:t>Variables</a:t>
            </a:r>
            <a:r>
              <a:rPr lang="en-US" dirty="0"/>
              <a:t> – These are “inline” variables (more on other types of variables later)</a:t>
            </a:r>
          </a:p>
        </p:txBody>
      </p:sp>
      <p:cxnSp>
        <p:nvCxnSpPr>
          <p:cNvPr id="6" name="Straight Connector 5">
            <a:extLst>
              <a:ext uri="{FF2B5EF4-FFF2-40B4-BE49-F238E27FC236}">
                <a16:creationId xmlns:a16="http://schemas.microsoft.com/office/drawing/2014/main" id="{27D5B2B0-C3F3-4111-A484-17CE35723A19}"/>
              </a:ext>
              <a:ext uri="{C183D7F6-B498-43B3-948B-1728B52AA6E4}">
                <adec:decorative xmlns:adec="http://schemas.microsoft.com/office/drawing/2017/decorative" val="1"/>
              </a:ext>
            </a:extLst>
          </p:cNvPr>
          <p:cNvCxnSpPr>
            <a:cxnSpLocks/>
          </p:cNvCxnSpPr>
          <p:nvPr/>
        </p:nvCxnSpPr>
        <p:spPr>
          <a:xfrm>
            <a:off x="1349829" y="3490027"/>
            <a:ext cx="1056721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6" name="Picture 25" descr="Icon of a gear inside a circle">
            <a:extLst>
              <a:ext uri="{FF2B5EF4-FFF2-40B4-BE49-F238E27FC236}">
                <a16:creationId xmlns:a16="http://schemas.microsoft.com/office/drawing/2014/main" id="{64E7C84D-D53B-494B-BFB4-3A2FB2DC1518}"/>
              </a:ext>
            </a:extLst>
          </p:cNvPr>
          <p:cNvPicPr>
            <a:picLocks noChangeAspect="1"/>
          </p:cNvPicPr>
          <p:nvPr/>
        </p:nvPicPr>
        <p:blipFill rotWithShape="1">
          <a:blip r:embed="rId5"/>
          <a:srcRect l="1004" t="1004" r="1004" b="1004"/>
          <a:stretch/>
        </p:blipFill>
        <p:spPr>
          <a:xfrm>
            <a:off x="418116" y="3540664"/>
            <a:ext cx="671543" cy="676421"/>
          </a:xfrm>
          <a:prstGeom prst="ellipse">
            <a:avLst/>
          </a:prstGeom>
        </p:spPr>
      </p:pic>
      <p:sp>
        <p:nvSpPr>
          <p:cNvPr id="16" name="TextBox 15">
            <a:extLst>
              <a:ext uri="{FF2B5EF4-FFF2-40B4-BE49-F238E27FC236}">
                <a16:creationId xmlns:a16="http://schemas.microsoft.com/office/drawing/2014/main" id="{4D2E2CD0-08B1-4B4C-8496-9A1ABBB9F532}"/>
              </a:ext>
            </a:extLst>
          </p:cNvPr>
          <p:cNvSpPr txBox="1"/>
          <p:nvPr/>
        </p:nvSpPr>
        <p:spPr>
          <a:xfrm>
            <a:off x="1349829" y="3740375"/>
            <a:ext cx="10659608" cy="276999"/>
          </a:xfrm>
          <a:prstGeom prst="rect">
            <a:avLst/>
          </a:prstGeom>
          <a:noFill/>
        </p:spPr>
        <p:txBody>
          <a:bodyPr wrap="square" lIns="0" tIns="0" rIns="0" bIns="0" rtlCol="0">
            <a:spAutoFit/>
          </a:bodyPr>
          <a:lstStyle/>
          <a:p>
            <a:pPr>
              <a:spcBef>
                <a:spcPts val="600"/>
              </a:spcBef>
              <a:spcAft>
                <a:spcPts val="600"/>
              </a:spcAft>
            </a:pPr>
            <a:r>
              <a:rPr lang="en-US" b="1" dirty="0"/>
              <a:t>Job</a:t>
            </a:r>
            <a:r>
              <a:rPr lang="en-US" dirty="0"/>
              <a:t> – Every pipeline must have at least one job</a:t>
            </a:r>
          </a:p>
        </p:txBody>
      </p:sp>
      <p:cxnSp>
        <p:nvCxnSpPr>
          <p:cNvPr id="8" name="Straight Connector 7">
            <a:extLst>
              <a:ext uri="{FF2B5EF4-FFF2-40B4-BE49-F238E27FC236}">
                <a16:creationId xmlns:a16="http://schemas.microsoft.com/office/drawing/2014/main" id="{9246E1EB-424E-4EA8-A214-0FBA8242E0F5}"/>
              </a:ext>
              <a:ext uri="{C183D7F6-B498-43B3-948B-1728B52AA6E4}">
                <adec:decorative xmlns:adec="http://schemas.microsoft.com/office/drawing/2017/decorative" val="1"/>
              </a:ext>
            </a:extLst>
          </p:cNvPr>
          <p:cNvCxnSpPr>
            <a:cxnSpLocks/>
          </p:cNvCxnSpPr>
          <p:nvPr/>
        </p:nvCxnSpPr>
        <p:spPr>
          <a:xfrm>
            <a:off x="1349829" y="4267722"/>
            <a:ext cx="1056721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7" name="Picture 26" descr="Icon of a lightning bolt symbol inside a circle">
            <a:extLst>
              <a:ext uri="{FF2B5EF4-FFF2-40B4-BE49-F238E27FC236}">
                <a16:creationId xmlns:a16="http://schemas.microsoft.com/office/drawing/2014/main" id="{03F69B62-4F0E-4E54-BC94-63DF8838603F}"/>
              </a:ext>
            </a:extLst>
          </p:cNvPr>
          <p:cNvPicPr>
            <a:picLocks noChangeAspect="1"/>
          </p:cNvPicPr>
          <p:nvPr/>
        </p:nvPicPr>
        <p:blipFill rotWithShape="1">
          <a:blip r:embed="rId6"/>
          <a:srcRect l="2564" t="2564" r="2564" b="2564"/>
          <a:stretch/>
        </p:blipFill>
        <p:spPr>
          <a:xfrm>
            <a:off x="418117" y="4318359"/>
            <a:ext cx="671544" cy="676421"/>
          </a:xfrm>
          <a:prstGeom prst="ellipse">
            <a:avLst/>
          </a:prstGeom>
        </p:spPr>
      </p:pic>
      <p:sp>
        <p:nvSpPr>
          <p:cNvPr id="18" name="TextBox 17">
            <a:extLst>
              <a:ext uri="{FF2B5EF4-FFF2-40B4-BE49-F238E27FC236}">
                <a16:creationId xmlns:a16="http://schemas.microsoft.com/office/drawing/2014/main" id="{AD8CB6C4-7D0E-4C30-9735-39C8E85D9191}"/>
              </a:ext>
            </a:extLst>
          </p:cNvPr>
          <p:cNvSpPr txBox="1"/>
          <p:nvPr/>
        </p:nvSpPr>
        <p:spPr>
          <a:xfrm>
            <a:off x="1349829" y="4518070"/>
            <a:ext cx="10659608" cy="276999"/>
          </a:xfrm>
          <a:prstGeom prst="rect">
            <a:avLst/>
          </a:prstGeom>
          <a:noFill/>
        </p:spPr>
        <p:txBody>
          <a:bodyPr wrap="square" lIns="0" tIns="0" rIns="0" bIns="0" rtlCol="0">
            <a:spAutoFit/>
          </a:bodyPr>
          <a:lstStyle/>
          <a:p>
            <a:pPr>
              <a:spcBef>
                <a:spcPts val="600"/>
              </a:spcBef>
              <a:spcAft>
                <a:spcPts val="600"/>
              </a:spcAft>
            </a:pPr>
            <a:r>
              <a:rPr lang="en-US" b="1" dirty="0"/>
              <a:t>Pool</a:t>
            </a:r>
            <a:r>
              <a:rPr lang="en-US" dirty="0"/>
              <a:t> – You configure which pool (queue) the job must run on</a:t>
            </a:r>
          </a:p>
        </p:txBody>
      </p:sp>
      <p:cxnSp>
        <p:nvCxnSpPr>
          <p:cNvPr id="7" name="Straight Connector 6">
            <a:extLst>
              <a:ext uri="{FF2B5EF4-FFF2-40B4-BE49-F238E27FC236}">
                <a16:creationId xmlns:a16="http://schemas.microsoft.com/office/drawing/2014/main" id="{DD2B3036-9F96-4CFE-8367-21C2716EA7C8}"/>
              </a:ext>
              <a:ext uri="{C183D7F6-B498-43B3-948B-1728B52AA6E4}">
                <adec:decorative xmlns:adec="http://schemas.microsoft.com/office/drawing/2017/decorative" val="1"/>
              </a:ext>
            </a:extLst>
          </p:cNvPr>
          <p:cNvCxnSpPr>
            <a:cxnSpLocks/>
          </p:cNvCxnSpPr>
          <p:nvPr/>
        </p:nvCxnSpPr>
        <p:spPr>
          <a:xfrm>
            <a:off x="1349829" y="5045417"/>
            <a:ext cx="1056721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8" name="Picture 27" descr="Icon of four circles connected by lines and arranged in a diamond pattern">
            <a:extLst>
              <a:ext uri="{FF2B5EF4-FFF2-40B4-BE49-F238E27FC236}">
                <a16:creationId xmlns:a16="http://schemas.microsoft.com/office/drawing/2014/main" id="{41EE9DB3-9C0B-48CE-AA73-64BE2BA60EE8}"/>
              </a:ext>
            </a:extLst>
          </p:cNvPr>
          <p:cNvPicPr>
            <a:picLocks noChangeAspect="1"/>
          </p:cNvPicPr>
          <p:nvPr/>
        </p:nvPicPr>
        <p:blipFill rotWithShape="1">
          <a:blip r:embed="rId7"/>
          <a:srcRect l="1382" t="1382" r="1382" b="1382"/>
          <a:stretch/>
        </p:blipFill>
        <p:spPr>
          <a:xfrm>
            <a:off x="420497" y="5096054"/>
            <a:ext cx="671543" cy="676421"/>
          </a:xfrm>
          <a:prstGeom prst="ellipse">
            <a:avLst/>
          </a:prstGeom>
        </p:spPr>
      </p:pic>
      <p:sp>
        <p:nvSpPr>
          <p:cNvPr id="20" name="TextBox 19">
            <a:extLst>
              <a:ext uri="{FF2B5EF4-FFF2-40B4-BE49-F238E27FC236}">
                <a16:creationId xmlns:a16="http://schemas.microsoft.com/office/drawing/2014/main" id="{13CACB3F-BDDB-41AC-A80A-43C62D7CC96B}"/>
              </a:ext>
            </a:extLst>
          </p:cNvPr>
          <p:cNvSpPr txBox="1"/>
          <p:nvPr/>
        </p:nvSpPr>
        <p:spPr>
          <a:xfrm>
            <a:off x="1349829" y="5157265"/>
            <a:ext cx="10659608" cy="553998"/>
          </a:xfrm>
          <a:prstGeom prst="rect">
            <a:avLst/>
          </a:prstGeom>
          <a:noFill/>
        </p:spPr>
        <p:txBody>
          <a:bodyPr wrap="square" lIns="0" tIns="0" rIns="0" bIns="0" rtlCol="0">
            <a:spAutoFit/>
          </a:bodyPr>
          <a:lstStyle/>
          <a:p>
            <a:pPr>
              <a:spcBef>
                <a:spcPts val="600"/>
              </a:spcBef>
              <a:spcAft>
                <a:spcPts val="600"/>
              </a:spcAft>
            </a:pPr>
            <a:r>
              <a:rPr lang="en-US" b="1" dirty="0"/>
              <a:t>Checkout</a:t>
            </a:r>
            <a:r>
              <a:rPr lang="en-US" dirty="0"/>
              <a:t> – The “checkout: self” tells the job which repository (or repositories if there are multiple checkouts) to checkout for this job</a:t>
            </a:r>
          </a:p>
        </p:txBody>
      </p:sp>
      <p:cxnSp>
        <p:nvCxnSpPr>
          <p:cNvPr id="23" name="Straight Connector 22">
            <a:extLst>
              <a:ext uri="{FF2B5EF4-FFF2-40B4-BE49-F238E27FC236}">
                <a16:creationId xmlns:a16="http://schemas.microsoft.com/office/drawing/2014/main" id="{E3122663-40FE-44FA-816D-21EE1CA13815}"/>
              </a:ext>
              <a:ext uri="{C183D7F6-B498-43B3-948B-1728B52AA6E4}">
                <adec:decorative xmlns:adec="http://schemas.microsoft.com/office/drawing/2017/decorative" val="1"/>
              </a:ext>
            </a:extLst>
          </p:cNvPr>
          <p:cNvCxnSpPr>
            <a:cxnSpLocks/>
          </p:cNvCxnSpPr>
          <p:nvPr/>
        </p:nvCxnSpPr>
        <p:spPr>
          <a:xfrm>
            <a:off x="1349829" y="5823112"/>
            <a:ext cx="10567210"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Picture 28" descr="Icon of thick lines and circles arranged to form a square pattern">
            <a:extLst>
              <a:ext uri="{FF2B5EF4-FFF2-40B4-BE49-F238E27FC236}">
                <a16:creationId xmlns:a16="http://schemas.microsoft.com/office/drawing/2014/main" id="{03089693-878C-43AC-9CAD-B70990D4F1EA}"/>
              </a:ext>
            </a:extLst>
          </p:cNvPr>
          <p:cNvPicPr>
            <a:picLocks noChangeAspect="1"/>
          </p:cNvPicPr>
          <p:nvPr/>
        </p:nvPicPr>
        <p:blipFill rotWithShape="1">
          <a:blip r:embed="rId8"/>
          <a:srcRect l="1272" t="1272" r="1272" b="1272"/>
          <a:stretch/>
        </p:blipFill>
        <p:spPr>
          <a:xfrm>
            <a:off x="419801" y="5873749"/>
            <a:ext cx="671543" cy="676421"/>
          </a:xfrm>
          <a:prstGeom prst="ellipse">
            <a:avLst/>
          </a:prstGeom>
        </p:spPr>
      </p:pic>
      <p:sp>
        <p:nvSpPr>
          <p:cNvPr id="22" name="TextBox 21">
            <a:extLst>
              <a:ext uri="{FF2B5EF4-FFF2-40B4-BE49-F238E27FC236}">
                <a16:creationId xmlns:a16="http://schemas.microsoft.com/office/drawing/2014/main" id="{F7ABA21A-493A-4107-B338-2AEB63C35F52}"/>
              </a:ext>
            </a:extLst>
          </p:cNvPr>
          <p:cNvSpPr txBox="1"/>
          <p:nvPr/>
        </p:nvSpPr>
        <p:spPr>
          <a:xfrm>
            <a:off x="1349829" y="5934960"/>
            <a:ext cx="10659608" cy="553998"/>
          </a:xfrm>
          <a:prstGeom prst="rect">
            <a:avLst/>
          </a:prstGeom>
          <a:noFill/>
        </p:spPr>
        <p:txBody>
          <a:bodyPr wrap="square" lIns="0" tIns="0" rIns="0" bIns="0" rtlCol="0">
            <a:spAutoFit/>
          </a:bodyPr>
          <a:lstStyle/>
          <a:p>
            <a:pPr>
              <a:spcBef>
                <a:spcPts val="600"/>
              </a:spcBef>
              <a:spcAft>
                <a:spcPts val="600"/>
              </a:spcAft>
            </a:pPr>
            <a:r>
              <a:rPr lang="en-US" b="1" dirty="0"/>
              <a:t>Steps</a:t>
            </a:r>
            <a:r>
              <a:rPr lang="en-US" dirty="0"/>
              <a:t> – The actual tasks that need to be executed: in this case a "script" task (script is an alias) that can run inline scripts</a:t>
            </a:r>
          </a:p>
        </p:txBody>
      </p:sp>
    </p:spTree>
    <p:extLst>
      <p:ext uri="{BB962C8B-B14F-4D97-AF65-F5344CB8AC3E}">
        <p14:creationId xmlns:p14="http://schemas.microsoft.com/office/powerpoint/2010/main" val="274200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a:xfrm>
            <a:off x="465138" y="632779"/>
            <a:ext cx="11533187" cy="411162"/>
          </a:xfrm>
        </p:spPr>
        <p:txBody>
          <a:bodyPr/>
          <a:lstStyle/>
          <a:p>
            <a:r>
              <a:rPr lang="en-US" dirty="0"/>
              <a:t>Pipeline structure</a:t>
            </a:r>
          </a:p>
        </p:txBody>
      </p:sp>
      <p:pic>
        <p:nvPicPr>
          <p:cNvPr id="3" name="Picture 2" descr="Icon of a circle branched into three connect circles">
            <a:extLst>
              <a:ext uri="{FF2B5EF4-FFF2-40B4-BE49-F238E27FC236}">
                <a16:creationId xmlns:a16="http://schemas.microsoft.com/office/drawing/2014/main" id="{B18BE8B5-8AFA-420E-8829-42576D3A48F4}"/>
              </a:ext>
            </a:extLst>
          </p:cNvPr>
          <p:cNvPicPr>
            <a:picLocks noChangeAspect="1"/>
          </p:cNvPicPr>
          <p:nvPr/>
        </p:nvPicPr>
        <p:blipFill>
          <a:blip r:embed="rId2"/>
          <a:stretch>
            <a:fillRect/>
          </a:stretch>
        </p:blipFill>
        <p:spPr>
          <a:xfrm>
            <a:off x="417513" y="1271614"/>
            <a:ext cx="952737" cy="950976"/>
          </a:xfrm>
          <a:prstGeom prst="rect">
            <a:avLst/>
          </a:prstGeom>
        </p:spPr>
      </p:pic>
      <p:sp>
        <p:nvSpPr>
          <p:cNvPr id="9" name="TextBox 8">
            <a:extLst>
              <a:ext uri="{FF2B5EF4-FFF2-40B4-BE49-F238E27FC236}">
                <a16:creationId xmlns:a16="http://schemas.microsoft.com/office/drawing/2014/main" id="{2B285E44-943D-4245-8D64-B4494D39EAB4}"/>
              </a:ext>
            </a:extLst>
          </p:cNvPr>
          <p:cNvSpPr txBox="1"/>
          <p:nvPr/>
        </p:nvSpPr>
        <p:spPr>
          <a:xfrm>
            <a:off x="1663699" y="1518502"/>
            <a:ext cx="10334071" cy="457200"/>
          </a:xfrm>
          <a:prstGeom prst="rect">
            <a:avLst/>
          </a:prstGeom>
          <a:noFill/>
        </p:spPr>
        <p:txBody>
          <a:bodyPr wrap="square" lIns="0" tIns="0" rIns="0" bIns="0" rtlCol="0" anchor="ctr">
            <a:noAutofit/>
          </a:bodyPr>
          <a:lstStyle/>
          <a:p>
            <a:r>
              <a:rPr lang="en-US" sz="2400" b="1" dirty="0"/>
              <a:t>Pipeline</a:t>
            </a:r>
            <a:r>
              <a:rPr lang="en-US" sz="2400" dirty="0"/>
              <a:t> – One or more stages that describe a CI/CD process</a:t>
            </a:r>
          </a:p>
        </p:txBody>
      </p:sp>
      <p:cxnSp>
        <p:nvCxnSpPr>
          <p:cNvPr id="23" name="Straight Connector 22">
            <a:extLst>
              <a:ext uri="{FF2B5EF4-FFF2-40B4-BE49-F238E27FC236}">
                <a16:creationId xmlns:a16="http://schemas.microsoft.com/office/drawing/2014/main" id="{7A07DA48-FDAA-405B-BFC3-D0EAF2773298}"/>
              </a:ext>
              <a:ext uri="{C183D7F6-B498-43B3-948B-1728B52AA6E4}">
                <adec:decorative xmlns:adec="http://schemas.microsoft.com/office/drawing/2017/decorative" val="1"/>
              </a:ext>
            </a:extLst>
          </p:cNvPr>
          <p:cNvCxnSpPr>
            <a:cxnSpLocks/>
          </p:cNvCxnSpPr>
          <p:nvPr/>
        </p:nvCxnSpPr>
        <p:spPr>
          <a:xfrm>
            <a:off x="1663701" y="2278246"/>
            <a:ext cx="1033407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Icon of three gears with varying sizes">
            <a:extLst>
              <a:ext uri="{FF2B5EF4-FFF2-40B4-BE49-F238E27FC236}">
                <a16:creationId xmlns:a16="http://schemas.microsoft.com/office/drawing/2014/main" id="{28C4AA86-3A51-43BF-838E-F67673C7DB61}"/>
              </a:ext>
            </a:extLst>
          </p:cNvPr>
          <p:cNvPicPr>
            <a:picLocks noChangeAspect="1"/>
          </p:cNvPicPr>
          <p:nvPr/>
        </p:nvPicPr>
        <p:blipFill>
          <a:blip r:embed="rId3"/>
          <a:stretch>
            <a:fillRect/>
          </a:stretch>
        </p:blipFill>
        <p:spPr>
          <a:xfrm>
            <a:off x="417513" y="2333902"/>
            <a:ext cx="952737" cy="950976"/>
          </a:xfrm>
          <a:prstGeom prst="rect">
            <a:avLst/>
          </a:prstGeom>
        </p:spPr>
      </p:pic>
      <p:sp>
        <p:nvSpPr>
          <p:cNvPr id="13" name="TextBox 12">
            <a:extLst>
              <a:ext uri="{FF2B5EF4-FFF2-40B4-BE49-F238E27FC236}">
                <a16:creationId xmlns:a16="http://schemas.microsoft.com/office/drawing/2014/main" id="{3100D35B-6EA5-41A8-B74F-347CDDCF11F4}"/>
              </a:ext>
            </a:extLst>
          </p:cNvPr>
          <p:cNvSpPr txBox="1"/>
          <p:nvPr/>
        </p:nvSpPr>
        <p:spPr>
          <a:xfrm>
            <a:off x="1662566" y="2580790"/>
            <a:ext cx="10334071" cy="457200"/>
          </a:xfrm>
          <a:prstGeom prst="rect">
            <a:avLst/>
          </a:prstGeom>
          <a:noFill/>
        </p:spPr>
        <p:txBody>
          <a:bodyPr wrap="square" lIns="0" tIns="0" rIns="0" bIns="0" rtlCol="0" anchor="ctr">
            <a:noAutofit/>
          </a:bodyPr>
          <a:lstStyle/>
          <a:p>
            <a:r>
              <a:rPr lang="en-US" sz="2400" b="1" dirty="0"/>
              <a:t>Stage</a:t>
            </a:r>
            <a:r>
              <a:rPr lang="en-US" sz="2400" dirty="0"/>
              <a:t> – Collection of related jobs</a:t>
            </a:r>
          </a:p>
        </p:txBody>
      </p:sp>
      <p:cxnSp>
        <p:nvCxnSpPr>
          <p:cNvPr id="14" name="Straight Connector 13">
            <a:extLst>
              <a:ext uri="{FF2B5EF4-FFF2-40B4-BE49-F238E27FC236}">
                <a16:creationId xmlns:a16="http://schemas.microsoft.com/office/drawing/2014/main" id="{175406B5-1742-404C-95E4-D6151B219415}"/>
              </a:ext>
              <a:ext uri="{C183D7F6-B498-43B3-948B-1728B52AA6E4}">
                <adec:decorative xmlns:adec="http://schemas.microsoft.com/office/drawing/2017/decorative" val="1"/>
              </a:ext>
            </a:extLst>
          </p:cNvPr>
          <p:cNvCxnSpPr>
            <a:cxnSpLocks/>
          </p:cNvCxnSpPr>
          <p:nvPr/>
        </p:nvCxnSpPr>
        <p:spPr>
          <a:xfrm>
            <a:off x="1663701" y="3340534"/>
            <a:ext cx="1033407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Icon of an arrow pointing down to a rectangular shape">
            <a:extLst>
              <a:ext uri="{FF2B5EF4-FFF2-40B4-BE49-F238E27FC236}">
                <a16:creationId xmlns:a16="http://schemas.microsoft.com/office/drawing/2014/main" id="{65ADBBCA-A64C-4868-B73A-5060955F1F8B}"/>
              </a:ext>
            </a:extLst>
          </p:cNvPr>
          <p:cNvPicPr>
            <a:picLocks noChangeAspect="1"/>
          </p:cNvPicPr>
          <p:nvPr/>
        </p:nvPicPr>
        <p:blipFill>
          <a:blip r:embed="rId4"/>
          <a:stretch>
            <a:fillRect/>
          </a:stretch>
        </p:blipFill>
        <p:spPr>
          <a:xfrm>
            <a:off x="417513" y="3396190"/>
            <a:ext cx="952737" cy="950976"/>
          </a:xfrm>
          <a:prstGeom prst="rect">
            <a:avLst/>
          </a:prstGeom>
        </p:spPr>
      </p:pic>
      <p:sp>
        <p:nvSpPr>
          <p:cNvPr id="18" name="TextBox 17">
            <a:extLst>
              <a:ext uri="{FF2B5EF4-FFF2-40B4-BE49-F238E27FC236}">
                <a16:creationId xmlns:a16="http://schemas.microsoft.com/office/drawing/2014/main" id="{F02BFDB9-EC13-4BC7-8CD4-797C341B3DAA}"/>
              </a:ext>
            </a:extLst>
          </p:cNvPr>
          <p:cNvSpPr txBox="1"/>
          <p:nvPr/>
        </p:nvSpPr>
        <p:spPr>
          <a:xfrm>
            <a:off x="1663699" y="3643078"/>
            <a:ext cx="10334071" cy="457200"/>
          </a:xfrm>
          <a:prstGeom prst="rect">
            <a:avLst/>
          </a:prstGeom>
          <a:noFill/>
        </p:spPr>
        <p:txBody>
          <a:bodyPr wrap="square" lIns="0" tIns="0" rIns="0" bIns="0" rtlCol="0" anchor="ctr">
            <a:noAutofit/>
          </a:bodyPr>
          <a:lstStyle/>
          <a:p>
            <a:r>
              <a:rPr lang="en-US" sz="2400" b="1" dirty="0"/>
              <a:t>Job</a:t>
            </a:r>
            <a:r>
              <a:rPr lang="en-US" sz="2400" dirty="0"/>
              <a:t> – Collection of steps run by an agent on a server</a:t>
            </a:r>
          </a:p>
        </p:txBody>
      </p:sp>
      <p:cxnSp>
        <p:nvCxnSpPr>
          <p:cNvPr id="24" name="Straight Connector 23">
            <a:extLst>
              <a:ext uri="{FF2B5EF4-FFF2-40B4-BE49-F238E27FC236}">
                <a16:creationId xmlns:a16="http://schemas.microsoft.com/office/drawing/2014/main" id="{34F58767-587E-4442-8E03-50D679B62B82}"/>
              </a:ext>
              <a:ext uri="{C183D7F6-B498-43B3-948B-1728B52AA6E4}">
                <adec:decorative xmlns:adec="http://schemas.microsoft.com/office/drawing/2017/decorative" val="1"/>
              </a:ext>
            </a:extLst>
          </p:cNvPr>
          <p:cNvCxnSpPr>
            <a:cxnSpLocks/>
          </p:cNvCxnSpPr>
          <p:nvPr/>
        </p:nvCxnSpPr>
        <p:spPr>
          <a:xfrm>
            <a:off x="1663701" y="4402822"/>
            <a:ext cx="1033407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5" name="Picture 24" descr="Icon of an arrow that is branched to left and right">
            <a:extLst>
              <a:ext uri="{FF2B5EF4-FFF2-40B4-BE49-F238E27FC236}">
                <a16:creationId xmlns:a16="http://schemas.microsoft.com/office/drawing/2014/main" id="{4FB98DD6-0FEF-4B76-98B9-6D5BB007D71F}"/>
              </a:ext>
            </a:extLst>
          </p:cNvPr>
          <p:cNvPicPr>
            <a:picLocks noChangeAspect="1"/>
          </p:cNvPicPr>
          <p:nvPr/>
        </p:nvPicPr>
        <p:blipFill>
          <a:blip r:embed="rId5"/>
          <a:stretch>
            <a:fillRect/>
          </a:stretch>
        </p:blipFill>
        <p:spPr>
          <a:xfrm>
            <a:off x="417513" y="4458478"/>
            <a:ext cx="952737" cy="950976"/>
          </a:xfrm>
          <a:prstGeom prst="rect">
            <a:avLst/>
          </a:prstGeom>
        </p:spPr>
      </p:pic>
      <p:sp>
        <p:nvSpPr>
          <p:cNvPr id="22" name="TextBox 21">
            <a:extLst>
              <a:ext uri="{FF2B5EF4-FFF2-40B4-BE49-F238E27FC236}">
                <a16:creationId xmlns:a16="http://schemas.microsoft.com/office/drawing/2014/main" id="{1445AB80-7474-488F-84F5-6F4CAB3F2217}"/>
              </a:ext>
            </a:extLst>
          </p:cNvPr>
          <p:cNvSpPr txBox="1"/>
          <p:nvPr/>
        </p:nvSpPr>
        <p:spPr>
          <a:xfrm>
            <a:off x="1663699" y="4705366"/>
            <a:ext cx="10334071" cy="457200"/>
          </a:xfrm>
          <a:prstGeom prst="rect">
            <a:avLst/>
          </a:prstGeom>
          <a:noFill/>
        </p:spPr>
        <p:txBody>
          <a:bodyPr wrap="square" lIns="0" tIns="0" rIns="0" bIns="0" rtlCol="0" anchor="ctr">
            <a:noAutofit/>
          </a:bodyPr>
          <a:lstStyle/>
          <a:p>
            <a:r>
              <a:rPr lang="en-US" sz="2400" b="1" dirty="0"/>
              <a:t>Step</a:t>
            </a:r>
            <a:r>
              <a:rPr lang="en-US" sz="2400" dirty="0"/>
              <a:t> – Linear sequence of operations that make up a job</a:t>
            </a:r>
          </a:p>
        </p:txBody>
      </p:sp>
      <p:cxnSp>
        <p:nvCxnSpPr>
          <p:cNvPr id="30" name="Straight Connector 29">
            <a:extLst>
              <a:ext uri="{FF2B5EF4-FFF2-40B4-BE49-F238E27FC236}">
                <a16:creationId xmlns:a16="http://schemas.microsoft.com/office/drawing/2014/main" id="{889A53AB-2870-4892-BAA3-545C6838DCF1}"/>
              </a:ext>
              <a:ext uri="{C183D7F6-B498-43B3-948B-1728B52AA6E4}">
                <adec:decorative xmlns:adec="http://schemas.microsoft.com/office/drawing/2017/decorative" val="1"/>
              </a:ext>
            </a:extLst>
          </p:cNvPr>
          <p:cNvCxnSpPr>
            <a:cxnSpLocks/>
          </p:cNvCxnSpPr>
          <p:nvPr/>
        </p:nvCxnSpPr>
        <p:spPr>
          <a:xfrm>
            <a:off x="1663701" y="5465110"/>
            <a:ext cx="1033407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1" name="Picture 30" descr="Icon of a rectangle, a square and a circle in a straight line">
            <a:extLst>
              <a:ext uri="{FF2B5EF4-FFF2-40B4-BE49-F238E27FC236}">
                <a16:creationId xmlns:a16="http://schemas.microsoft.com/office/drawing/2014/main" id="{DDF8B57A-54E9-4EA5-A96C-84C6E82A81C6}"/>
              </a:ext>
            </a:extLst>
          </p:cNvPr>
          <p:cNvPicPr>
            <a:picLocks noChangeAspect="1"/>
          </p:cNvPicPr>
          <p:nvPr/>
        </p:nvPicPr>
        <p:blipFill>
          <a:blip r:embed="rId6"/>
          <a:stretch>
            <a:fillRect/>
          </a:stretch>
        </p:blipFill>
        <p:spPr>
          <a:xfrm>
            <a:off x="417513" y="5520765"/>
            <a:ext cx="952737" cy="950976"/>
          </a:xfrm>
          <a:prstGeom prst="rect">
            <a:avLst/>
          </a:prstGeom>
        </p:spPr>
      </p:pic>
      <p:sp>
        <p:nvSpPr>
          <p:cNvPr id="29" name="TextBox 28">
            <a:extLst>
              <a:ext uri="{FF2B5EF4-FFF2-40B4-BE49-F238E27FC236}">
                <a16:creationId xmlns:a16="http://schemas.microsoft.com/office/drawing/2014/main" id="{56654668-0B9B-4679-BB81-14364051FBB2}"/>
              </a:ext>
            </a:extLst>
          </p:cNvPr>
          <p:cNvSpPr txBox="1"/>
          <p:nvPr/>
        </p:nvSpPr>
        <p:spPr>
          <a:xfrm>
            <a:off x="1663699" y="5767653"/>
            <a:ext cx="10334071" cy="457200"/>
          </a:xfrm>
          <a:prstGeom prst="rect">
            <a:avLst/>
          </a:prstGeom>
          <a:noFill/>
        </p:spPr>
        <p:txBody>
          <a:bodyPr wrap="square" lIns="0" tIns="0" rIns="0" bIns="0" rtlCol="0" anchor="ctr">
            <a:noAutofit/>
          </a:bodyPr>
          <a:lstStyle/>
          <a:p>
            <a:r>
              <a:rPr lang="en-US" sz="2400" b="1" dirty="0"/>
              <a:t>Tasks</a:t>
            </a:r>
            <a:r>
              <a:rPr lang="en-US" sz="2400" dirty="0"/>
              <a:t> – Building blocks of a pipeline</a:t>
            </a:r>
          </a:p>
        </p:txBody>
      </p:sp>
    </p:spTree>
    <p:extLst>
      <p:ext uri="{BB962C8B-B14F-4D97-AF65-F5344CB8AC3E}">
        <p14:creationId xmlns:p14="http://schemas.microsoft.com/office/powerpoint/2010/main" val="248117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a:xfrm>
            <a:off x="465138" y="632779"/>
            <a:ext cx="11533187" cy="411162"/>
          </a:xfrm>
        </p:spPr>
        <p:txBody>
          <a:bodyPr/>
          <a:lstStyle/>
          <a:p>
            <a:r>
              <a:rPr lang="en-US" dirty="0"/>
              <a:t>Templates</a:t>
            </a:r>
          </a:p>
        </p:txBody>
      </p:sp>
      <p:sp>
        <p:nvSpPr>
          <p:cNvPr id="35" name="TextBox 34">
            <a:extLst>
              <a:ext uri="{FF2B5EF4-FFF2-40B4-BE49-F238E27FC236}">
                <a16:creationId xmlns:a16="http://schemas.microsoft.com/office/drawing/2014/main" id="{8C59144E-4BEC-454A-919B-C7CD6F11BE36}"/>
              </a:ext>
            </a:extLst>
          </p:cNvPr>
          <p:cNvSpPr txBox="1"/>
          <p:nvPr/>
        </p:nvSpPr>
        <p:spPr>
          <a:xfrm>
            <a:off x="465138" y="1771875"/>
            <a:ext cx="11533187" cy="412162"/>
          </a:xfrm>
          <a:prstGeom prst="rect">
            <a:avLst/>
          </a:prstGeom>
          <a:noFill/>
        </p:spPr>
        <p:txBody>
          <a:bodyPr wrap="square" lIns="0" tIns="0" rIns="0" bIns="0" rtlCol="0">
            <a:noAutofit/>
          </a:bodyPr>
          <a:lstStyle/>
          <a:p>
            <a:pPr algn="ctr"/>
            <a:r>
              <a:rPr lang="en-US" sz="2400" dirty="0">
                <a:solidFill>
                  <a:schemeClr val="tx2"/>
                </a:solidFill>
                <a:latin typeface="+mj-lt"/>
              </a:rPr>
              <a:t>Azure Pipelines supports 4 kinds of templates:</a:t>
            </a:r>
          </a:p>
        </p:txBody>
      </p:sp>
      <p:sp>
        <p:nvSpPr>
          <p:cNvPr id="39" name="TextBox 38">
            <a:extLst>
              <a:ext uri="{FF2B5EF4-FFF2-40B4-BE49-F238E27FC236}">
                <a16:creationId xmlns:a16="http://schemas.microsoft.com/office/drawing/2014/main" id="{7445C223-FFE3-4F0F-87AE-A540310D62C6}"/>
              </a:ext>
            </a:extLst>
          </p:cNvPr>
          <p:cNvSpPr txBox="1"/>
          <p:nvPr/>
        </p:nvSpPr>
        <p:spPr>
          <a:xfrm>
            <a:off x="860256" y="2402028"/>
            <a:ext cx="2392042" cy="2392042"/>
          </a:xfrm>
          <a:prstGeom prst="ellipse">
            <a:avLst/>
          </a:prstGeom>
          <a:solidFill>
            <a:schemeClr val="bg1">
              <a:lumMod val="95000"/>
            </a:schemeClr>
          </a:solidFill>
        </p:spPr>
        <p:txBody>
          <a:bodyPr wrap="square" lIns="0" tIns="0" rIns="0" bIns="0" rtlCol="0" anchor="ctr">
            <a:noAutofit/>
          </a:bodyPr>
          <a:lstStyle/>
          <a:p>
            <a:pPr algn="ctr"/>
            <a:r>
              <a:rPr lang="en-US" sz="2400" dirty="0">
                <a:latin typeface="+mj-lt"/>
              </a:rPr>
              <a:t>Stage</a:t>
            </a:r>
          </a:p>
        </p:txBody>
      </p:sp>
      <p:sp>
        <p:nvSpPr>
          <p:cNvPr id="43" name="TextBox 42">
            <a:extLst>
              <a:ext uri="{FF2B5EF4-FFF2-40B4-BE49-F238E27FC236}">
                <a16:creationId xmlns:a16="http://schemas.microsoft.com/office/drawing/2014/main" id="{FFD89162-76EC-43A2-A5BB-778BD5FA4B97}"/>
              </a:ext>
            </a:extLst>
          </p:cNvPr>
          <p:cNvSpPr txBox="1"/>
          <p:nvPr/>
        </p:nvSpPr>
        <p:spPr>
          <a:xfrm>
            <a:off x="3634896" y="2402028"/>
            <a:ext cx="2392042" cy="2392042"/>
          </a:xfrm>
          <a:prstGeom prst="ellipse">
            <a:avLst/>
          </a:prstGeom>
          <a:solidFill>
            <a:schemeClr val="bg1">
              <a:lumMod val="95000"/>
            </a:schemeClr>
          </a:solidFill>
        </p:spPr>
        <p:txBody>
          <a:bodyPr wrap="square" lIns="0" tIns="0" rIns="0" bIns="0" rtlCol="0" anchor="ctr">
            <a:noAutofit/>
          </a:bodyPr>
          <a:lstStyle/>
          <a:p>
            <a:pPr algn="ctr"/>
            <a:r>
              <a:rPr lang="en-US" sz="2400">
                <a:latin typeface="+mj-lt"/>
              </a:rPr>
              <a:t>Job</a:t>
            </a:r>
          </a:p>
        </p:txBody>
      </p:sp>
      <p:sp>
        <p:nvSpPr>
          <p:cNvPr id="48" name="TextBox 47">
            <a:extLst>
              <a:ext uri="{FF2B5EF4-FFF2-40B4-BE49-F238E27FC236}">
                <a16:creationId xmlns:a16="http://schemas.microsoft.com/office/drawing/2014/main" id="{6AEC83AA-51FA-40B2-BA28-3B64707945B6}"/>
              </a:ext>
            </a:extLst>
          </p:cNvPr>
          <p:cNvSpPr txBox="1"/>
          <p:nvPr/>
        </p:nvSpPr>
        <p:spPr>
          <a:xfrm>
            <a:off x="6409536" y="2402028"/>
            <a:ext cx="2392042" cy="2392042"/>
          </a:xfrm>
          <a:prstGeom prst="ellipse">
            <a:avLst/>
          </a:prstGeom>
          <a:solidFill>
            <a:schemeClr val="bg1">
              <a:lumMod val="95000"/>
            </a:schemeClr>
          </a:solidFill>
        </p:spPr>
        <p:txBody>
          <a:bodyPr wrap="square" lIns="0" tIns="0" rIns="0" bIns="0" rtlCol="0" anchor="ctr">
            <a:noAutofit/>
          </a:bodyPr>
          <a:lstStyle/>
          <a:p>
            <a:pPr algn="ctr"/>
            <a:r>
              <a:rPr lang="en-US" sz="2400">
                <a:latin typeface="+mj-lt"/>
              </a:rPr>
              <a:t>Step</a:t>
            </a:r>
          </a:p>
        </p:txBody>
      </p:sp>
      <p:sp>
        <p:nvSpPr>
          <p:cNvPr id="52" name="TextBox 51">
            <a:extLst>
              <a:ext uri="{FF2B5EF4-FFF2-40B4-BE49-F238E27FC236}">
                <a16:creationId xmlns:a16="http://schemas.microsoft.com/office/drawing/2014/main" id="{55978683-37A9-4FDE-84C3-84EBD18F94AE}"/>
              </a:ext>
            </a:extLst>
          </p:cNvPr>
          <p:cNvSpPr txBox="1"/>
          <p:nvPr/>
        </p:nvSpPr>
        <p:spPr>
          <a:xfrm>
            <a:off x="9184177" y="2402028"/>
            <a:ext cx="2392042" cy="2392042"/>
          </a:xfrm>
          <a:prstGeom prst="ellipse">
            <a:avLst/>
          </a:prstGeom>
          <a:solidFill>
            <a:schemeClr val="bg1">
              <a:lumMod val="95000"/>
            </a:schemeClr>
          </a:solidFill>
        </p:spPr>
        <p:txBody>
          <a:bodyPr wrap="square" lIns="0" tIns="0" rIns="0" bIns="0" rtlCol="0" anchor="ctr">
            <a:noAutofit/>
          </a:bodyPr>
          <a:lstStyle/>
          <a:p>
            <a:pPr algn="ctr"/>
            <a:r>
              <a:rPr lang="en-US" sz="2400" dirty="0">
                <a:latin typeface="+mj-lt"/>
              </a:rPr>
              <a:t>Variable</a:t>
            </a:r>
          </a:p>
        </p:txBody>
      </p:sp>
    </p:spTree>
    <p:extLst>
      <p:ext uri="{BB962C8B-B14F-4D97-AF65-F5344CB8AC3E}">
        <p14:creationId xmlns:p14="http://schemas.microsoft.com/office/powerpoint/2010/main" val="33713359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6A7796-EC40-4A1C-B394-D560E714D47B}"/>
              </a:ext>
            </a:extLst>
          </p:cNvPr>
          <p:cNvSpPr>
            <a:spLocks noGrp="1"/>
          </p:cNvSpPr>
          <p:nvPr>
            <p:ph type="title"/>
          </p:nvPr>
        </p:nvSpPr>
        <p:spPr>
          <a:xfrm>
            <a:off x="427038" y="3317212"/>
            <a:ext cx="9070923" cy="360099"/>
          </a:xfrm>
        </p:spPr>
        <p:txBody>
          <a:bodyPr/>
          <a:lstStyle/>
          <a:p>
            <a:r>
              <a:rPr lang="en-US"/>
              <a:t>Lesson 01: Module overview</a:t>
            </a:r>
            <a:endParaRPr lang="en-US" dirty="0"/>
          </a:p>
        </p:txBody>
      </p:sp>
      <p:pic>
        <p:nvPicPr>
          <p:cNvPr id="4" name="Picture 3" descr="Icon of a magnifying glass showing a chart">
            <a:extLst>
              <a:ext uri="{FF2B5EF4-FFF2-40B4-BE49-F238E27FC236}">
                <a16:creationId xmlns:a16="http://schemas.microsoft.com/office/drawing/2014/main" id="{E506A6ED-59D3-44BA-9085-F4904ADC926E}"/>
              </a:ext>
            </a:extLst>
          </p:cNvPr>
          <p:cNvPicPr>
            <a:picLocks noChangeAspect="1"/>
          </p:cNvPicPr>
          <p:nvPr/>
        </p:nvPicPr>
        <p:blipFill>
          <a:blip r:embed="rId3"/>
          <a:stretch>
            <a:fillRect/>
          </a:stretch>
        </p:blipFill>
        <p:spPr>
          <a:xfrm>
            <a:off x="10486643" y="3040062"/>
            <a:ext cx="914400" cy="914400"/>
          </a:xfrm>
          <a:prstGeom prst="rect">
            <a:avLst/>
          </a:prstGeom>
        </p:spPr>
      </p:pic>
    </p:spTree>
    <p:extLst>
      <p:ext uri="{BB962C8B-B14F-4D97-AF65-F5344CB8AC3E}">
        <p14:creationId xmlns:p14="http://schemas.microsoft.com/office/powerpoint/2010/main" val="128107097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29C67-B6EB-4051-BF56-F82408DD8651}"/>
              </a:ext>
            </a:extLst>
          </p:cNvPr>
          <p:cNvSpPr>
            <a:spLocks noGrp="1"/>
          </p:cNvSpPr>
          <p:nvPr>
            <p:ph type="title"/>
          </p:nvPr>
        </p:nvSpPr>
        <p:spPr>
          <a:xfrm>
            <a:off x="465138" y="632779"/>
            <a:ext cx="11533187" cy="411162"/>
          </a:xfrm>
        </p:spPr>
        <p:txBody>
          <a:bodyPr/>
          <a:lstStyle/>
          <a:p>
            <a:r>
              <a:rPr lang="en-AU" dirty="0"/>
              <a:t>YAML resources</a:t>
            </a:r>
          </a:p>
        </p:txBody>
      </p:sp>
      <p:sp>
        <p:nvSpPr>
          <p:cNvPr id="3" name="Rectangle 2">
            <a:extLst>
              <a:ext uri="{FF2B5EF4-FFF2-40B4-BE49-F238E27FC236}">
                <a16:creationId xmlns:a16="http://schemas.microsoft.com/office/drawing/2014/main" id="{D3EC9AC2-483C-4105-B203-89E66FD46277}"/>
              </a:ext>
            </a:extLst>
          </p:cNvPr>
          <p:cNvSpPr/>
          <p:nvPr/>
        </p:nvSpPr>
        <p:spPr>
          <a:xfrm>
            <a:off x="427038" y="1467985"/>
            <a:ext cx="4297362" cy="2494415"/>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t" anchorCtr="0">
            <a:noAutofit/>
          </a:bodyPr>
          <a:lstStyle/>
          <a:p>
            <a:pPr>
              <a:spcBef>
                <a:spcPts val="1200"/>
              </a:spcBef>
            </a:pPr>
            <a:r>
              <a:rPr lang="en-US" sz="2400" dirty="0">
                <a:solidFill>
                  <a:schemeClr val="tx1"/>
                </a:solidFill>
                <a:cs typeface="Segoe UI Semilight"/>
              </a:rPr>
              <a:t>Pipelines</a:t>
            </a:r>
          </a:p>
          <a:p>
            <a:pPr>
              <a:spcBef>
                <a:spcPts val="1200"/>
              </a:spcBef>
            </a:pPr>
            <a:r>
              <a:rPr lang="en-US" sz="2400" dirty="0">
                <a:solidFill>
                  <a:schemeClr val="tx1"/>
                </a:solidFill>
                <a:cs typeface="Segoe UI Semilight"/>
              </a:rPr>
              <a:t>Containers</a:t>
            </a:r>
          </a:p>
          <a:p>
            <a:pPr>
              <a:spcBef>
                <a:spcPts val="1200"/>
              </a:spcBef>
            </a:pPr>
            <a:r>
              <a:rPr lang="en-US" sz="2400" dirty="0">
                <a:solidFill>
                  <a:schemeClr val="tx1"/>
                </a:solidFill>
                <a:cs typeface="Segoe UI Semilight"/>
              </a:rPr>
              <a:t>Repositories</a:t>
            </a:r>
          </a:p>
          <a:p>
            <a:pPr>
              <a:spcBef>
                <a:spcPts val="1200"/>
              </a:spcBef>
            </a:pPr>
            <a:r>
              <a:rPr lang="en-US" sz="2400" dirty="0">
                <a:solidFill>
                  <a:schemeClr val="tx1"/>
                </a:solidFill>
                <a:cs typeface="Segoe UI Semilight"/>
              </a:rPr>
              <a:t>Types</a:t>
            </a:r>
          </a:p>
        </p:txBody>
      </p:sp>
      <p:pic>
        <p:nvPicPr>
          <p:cNvPr id="4" name="Picture 3">
            <a:extLst>
              <a:ext uri="{FF2B5EF4-FFF2-40B4-BE49-F238E27FC236}">
                <a16:creationId xmlns:a16="http://schemas.microsoft.com/office/drawing/2014/main" id="{AA762B14-11CF-424B-830F-643727F37762}"/>
              </a:ext>
            </a:extLst>
          </p:cNvPr>
          <p:cNvPicPr>
            <a:picLocks noChangeAspect="1"/>
          </p:cNvPicPr>
          <p:nvPr/>
        </p:nvPicPr>
        <p:blipFill>
          <a:blip r:embed="rId2"/>
          <a:stretch>
            <a:fillRect/>
          </a:stretch>
        </p:blipFill>
        <p:spPr>
          <a:xfrm>
            <a:off x="8666368" y="1467984"/>
            <a:ext cx="3602769" cy="4893761"/>
          </a:xfrm>
          <a:prstGeom prst="rect">
            <a:avLst/>
          </a:prstGeom>
        </p:spPr>
      </p:pic>
      <p:pic>
        <p:nvPicPr>
          <p:cNvPr id="5" name="Picture 4">
            <a:extLst>
              <a:ext uri="{FF2B5EF4-FFF2-40B4-BE49-F238E27FC236}">
                <a16:creationId xmlns:a16="http://schemas.microsoft.com/office/drawing/2014/main" id="{B466D7F5-4719-4CB6-8D45-8082F32DE527}"/>
              </a:ext>
            </a:extLst>
          </p:cNvPr>
          <p:cNvPicPr>
            <a:picLocks noChangeAspect="1"/>
          </p:cNvPicPr>
          <p:nvPr/>
        </p:nvPicPr>
        <p:blipFill>
          <a:blip r:embed="rId3"/>
          <a:stretch>
            <a:fillRect/>
          </a:stretch>
        </p:blipFill>
        <p:spPr>
          <a:xfrm>
            <a:off x="4943481" y="1467985"/>
            <a:ext cx="3503807" cy="1216600"/>
          </a:xfrm>
          <a:prstGeom prst="rect">
            <a:avLst/>
          </a:prstGeom>
        </p:spPr>
      </p:pic>
    </p:spTree>
    <p:extLst>
      <p:ext uri="{BB962C8B-B14F-4D97-AF65-F5344CB8AC3E}">
        <p14:creationId xmlns:p14="http://schemas.microsoft.com/office/powerpoint/2010/main" val="26830936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a:xfrm>
            <a:off x="465138" y="632779"/>
            <a:ext cx="11533187" cy="411162"/>
          </a:xfrm>
        </p:spPr>
        <p:txBody>
          <a:bodyPr/>
          <a:lstStyle/>
          <a:p>
            <a:r>
              <a:rPr lang="en-US" dirty="0"/>
              <a:t>YAML resources</a:t>
            </a:r>
          </a:p>
        </p:txBody>
      </p:sp>
      <p:pic>
        <p:nvPicPr>
          <p:cNvPr id="3" name="Picture 2" descr="Icon of arrow pointing in four opposite directions">
            <a:extLst>
              <a:ext uri="{FF2B5EF4-FFF2-40B4-BE49-F238E27FC236}">
                <a16:creationId xmlns:a16="http://schemas.microsoft.com/office/drawing/2014/main" id="{CFAE4F6B-D877-413B-A999-47D8683CBB40}"/>
              </a:ext>
            </a:extLst>
          </p:cNvPr>
          <p:cNvPicPr>
            <a:picLocks noChangeAspect="1"/>
          </p:cNvPicPr>
          <p:nvPr/>
        </p:nvPicPr>
        <p:blipFill>
          <a:blip r:embed="rId3"/>
          <a:stretch>
            <a:fillRect/>
          </a:stretch>
        </p:blipFill>
        <p:spPr>
          <a:xfrm>
            <a:off x="452438" y="1676721"/>
            <a:ext cx="900684" cy="902208"/>
          </a:xfrm>
          <a:prstGeom prst="rect">
            <a:avLst/>
          </a:prstGeom>
        </p:spPr>
      </p:pic>
      <p:sp>
        <p:nvSpPr>
          <p:cNvPr id="12" name="TextBox 11">
            <a:extLst>
              <a:ext uri="{FF2B5EF4-FFF2-40B4-BE49-F238E27FC236}">
                <a16:creationId xmlns:a16="http://schemas.microsoft.com/office/drawing/2014/main" id="{00E1D204-BD44-4969-A106-90F4BE20EF3E}"/>
              </a:ext>
            </a:extLst>
          </p:cNvPr>
          <p:cNvSpPr txBox="1"/>
          <p:nvPr/>
        </p:nvSpPr>
        <p:spPr>
          <a:xfrm>
            <a:off x="1557058" y="1814644"/>
            <a:ext cx="5067300" cy="676656"/>
          </a:xfrm>
          <a:prstGeom prst="rect">
            <a:avLst/>
          </a:prstGeom>
          <a:noFill/>
        </p:spPr>
        <p:txBody>
          <a:bodyPr wrap="square" lIns="0" tIns="0" rIns="0" bIns="0" rtlCol="0" anchor="ctr">
            <a:noAutofit/>
          </a:bodyPr>
          <a:lstStyle/>
          <a:p>
            <a:r>
              <a:rPr lang="en-US" sz="2400" dirty="0"/>
              <a:t>A resource is any external service that is consumed as part of your pipeline.</a:t>
            </a:r>
          </a:p>
        </p:txBody>
      </p:sp>
    </p:spTree>
    <p:extLst>
      <p:ext uri="{BB962C8B-B14F-4D97-AF65-F5344CB8AC3E}">
        <p14:creationId xmlns:p14="http://schemas.microsoft.com/office/powerpoint/2010/main" val="204878545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a:xfrm>
            <a:off x="465138" y="632779"/>
            <a:ext cx="11533187" cy="411162"/>
          </a:xfrm>
        </p:spPr>
        <p:txBody>
          <a:bodyPr/>
          <a:lstStyle/>
          <a:p>
            <a:r>
              <a:rPr lang="en-US" dirty="0"/>
              <a:t>Using multiple repositories in your pipeline</a:t>
            </a:r>
          </a:p>
        </p:txBody>
      </p:sp>
      <p:pic>
        <p:nvPicPr>
          <p:cNvPr id="3" name="Picture 2" descr="Icon of a circle branched into three connect circles">
            <a:extLst>
              <a:ext uri="{FF2B5EF4-FFF2-40B4-BE49-F238E27FC236}">
                <a16:creationId xmlns:a16="http://schemas.microsoft.com/office/drawing/2014/main" id="{B18BE8B5-8AFA-420E-8829-42576D3A48F4}"/>
              </a:ext>
            </a:extLst>
          </p:cNvPr>
          <p:cNvPicPr>
            <a:picLocks noChangeAspect="1"/>
          </p:cNvPicPr>
          <p:nvPr/>
        </p:nvPicPr>
        <p:blipFill>
          <a:blip r:embed="rId2"/>
          <a:stretch>
            <a:fillRect/>
          </a:stretch>
        </p:blipFill>
        <p:spPr>
          <a:xfrm>
            <a:off x="417513" y="1271614"/>
            <a:ext cx="952737" cy="950976"/>
          </a:xfrm>
          <a:prstGeom prst="rect">
            <a:avLst/>
          </a:prstGeom>
        </p:spPr>
      </p:pic>
      <p:sp>
        <p:nvSpPr>
          <p:cNvPr id="9" name="TextBox 8">
            <a:extLst>
              <a:ext uri="{FF2B5EF4-FFF2-40B4-BE49-F238E27FC236}">
                <a16:creationId xmlns:a16="http://schemas.microsoft.com/office/drawing/2014/main" id="{2B285E44-943D-4245-8D64-B4494D39EAB4}"/>
              </a:ext>
            </a:extLst>
          </p:cNvPr>
          <p:cNvSpPr txBox="1"/>
          <p:nvPr/>
        </p:nvSpPr>
        <p:spPr>
          <a:xfrm>
            <a:off x="1663699" y="1518502"/>
            <a:ext cx="10334071" cy="457200"/>
          </a:xfrm>
          <a:prstGeom prst="rect">
            <a:avLst/>
          </a:prstGeom>
          <a:noFill/>
        </p:spPr>
        <p:txBody>
          <a:bodyPr wrap="square" lIns="0" tIns="0" rIns="0" bIns="0" rtlCol="0" anchor="ctr">
            <a:noAutofit/>
          </a:bodyPr>
          <a:lstStyle/>
          <a:p>
            <a:r>
              <a:rPr lang="en-US" sz="2400" dirty="0"/>
              <a:t>Common for utilities used across more than one pipeline</a:t>
            </a:r>
          </a:p>
        </p:txBody>
      </p:sp>
      <p:cxnSp>
        <p:nvCxnSpPr>
          <p:cNvPr id="23" name="Straight Connector 22">
            <a:extLst>
              <a:ext uri="{FF2B5EF4-FFF2-40B4-BE49-F238E27FC236}">
                <a16:creationId xmlns:a16="http://schemas.microsoft.com/office/drawing/2014/main" id="{7A07DA48-FDAA-405B-BFC3-D0EAF2773298}"/>
              </a:ext>
              <a:ext uri="{C183D7F6-B498-43B3-948B-1728B52AA6E4}">
                <adec:decorative xmlns:adec="http://schemas.microsoft.com/office/drawing/2017/decorative" val="1"/>
              </a:ext>
            </a:extLst>
          </p:cNvPr>
          <p:cNvCxnSpPr>
            <a:cxnSpLocks/>
          </p:cNvCxnSpPr>
          <p:nvPr/>
        </p:nvCxnSpPr>
        <p:spPr>
          <a:xfrm>
            <a:off x="1663701" y="2278246"/>
            <a:ext cx="1033407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Icon of three gears with varying sizes">
            <a:extLst>
              <a:ext uri="{FF2B5EF4-FFF2-40B4-BE49-F238E27FC236}">
                <a16:creationId xmlns:a16="http://schemas.microsoft.com/office/drawing/2014/main" id="{28C4AA86-3A51-43BF-838E-F67673C7DB61}"/>
              </a:ext>
            </a:extLst>
          </p:cNvPr>
          <p:cNvPicPr>
            <a:picLocks noChangeAspect="1"/>
          </p:cNvPicPr>
          <p:nvPr/>
        </p:nvPicPr>
        <p:blipFill>
          <a:blip r:embed="rId3"/>
          <a:stretch>
            <a:fillRect/>
          </a:stretch>
        </p:blipFill>
        <p:spPr>
          <a:xfrm>
            <a:off x="417513" y="2333902"/>
            <a:ext cx="952737" cy="950976"/>
          </a:xfrm>
          <a:prstGeom prst="rect">
            <a:avLst/>
          </a:prstGeom>
        </p:spPr>
      </p:pic>
      <p:sp>
        <p:nvSpPr>
          <p:cNvPr id="13" name="TextBox 12">
            <a:extLst>
              <a:ext uri="{FF2B5EF4-FFF2-40B4-BE49-F238E27FC236}">
                <a16:creationId xmlns:a16="http://schemas.microsoft.com/office/drawing/2014/main" id="{3100D35B-6EA5-41A8-B74F-347CDDCF11F4}"/>
              </a:ext>
            </a:extLst>
          </p:cNvPr>
          <p:cNvSpPr txBox="1"/>
          <p:nvPr/>
        </p:nvSpPr>
        <p:spPr>
          <a:xfrm>
            <a:off x="1662566" y="2580790"/>
            <a:ext cx="10334071" cy="457200"/>
          </a:xfrm>
          <a:prstGeom prst="rect">
            <a:avLst/>
          </a:prstGeom>
          <a:noFill/>
        </p:spPr>
        <p:txBody>
          <a:bodyPr wrap="square" lIns="0" tIns="0" rIns="0" bIns="0" rtlCol="0" anchor="ctr">
            <a:noAutofit/>
          </a:bodyPr>
          <a:lstStyle/>
          <a:p>
            <a:r>
              <a:rPr lang="en-US" sz="2400" dirty="0"/>
              <a:t>Add additional checkout steps</a:t>
            </a:r>
          </a:p>
        </p:txBody>
      </p:sp>
      <p:cxnSp>
        <p:nvCxnSpPr>
          <p:cNvPr id="14" name="Straight Connector 13">
            <a:extLst>
              <a:ext uri="{FF2B5EF4-FFF2-40B4-BE49-F238E27FC236}">
                <a16:creationId xmlns:a16="http://schemas.microsoft.com/office/drawing/2014/main" id="{175406B5-1742-404C-95E4-D6151B219415}"/>
              </a:ext>
              <a:ext uri="{C183D7F6-B498-43B3-948B-1728B52AA6E4}">
                <adec:decorative xmlns:adec="http://schemas.microsoft.com/office/drawing/2017/decorative" val="1"/>
              </a:ext>
            </a:extLst>
          </p:cNvPr>
          <p:cNvCxnSpPr>
            <a:cxnSpLocks/>
          </p:cNvCxnSpPr>
          <p:nvPr/>
        </p:nvCxnSpPr>
        <p:spPr>
          <a:xfrm>
            <a:off x="1663701" y="3340534"/>
            <a:ext cx="1033407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Icon of an arrow pointing down to a rectangular shape">
            <a:extLst>
              <a:ext uri="{FF2B5EF4-FFF2-40B4-BE49-F238E27FC236}">
                <a16:creationId xmlns:a16="http://schemas.microsoft.com/office/drawing/2014/main" id="{65ADBBCA-A64C-4868-B73A-5060955F1F8B}"/>
              </a:ext>
            </a:extLst>
          </p:cNvPr>
          <p:cNvPicPr>
            <a:picLocks noChangeAspect="1"/>
          </p:cNvPicPr>
          <p:nvPr/>
        </p:nvPicPr>
        <p:blipFill>
          <a:blip r:embed="rId4"/>
          <a:stretch>
            <a:fillRect/>
          </a:stretch>
        </p:blipFill>
        <p:spPr>
          <a:xfrm>
            <a:off x="417513" y="3396190"/>
            <a:ext cx="952737" cy="950976"/>
          </a:xfrm>
          <a:prstGeom prst="rect">
            <a:avLst/>
          </a:prstGeom>
        </p:spPr>
      </p:pic>
      <p:sp>
        <p:nvSpPr>
          <p:cNvPr id="18" name="TextBox 17">
            <a:extLst>
              <a:ext uri="{FF2B5EF4-FFF2-40B4-BE49-F238E27FC236}">
                <a16:creationId xmlns:a16="http://schemas.microsoft.com/office/drawing/2014/main" id="{F02BFDB9-EC13-4BC7-8CD4-797C341B3DAA}"/>
              </a:ext>
            </a:extLst>
          </p:cNvPr>
          <p:cNvSpPr txBox="1"/>
          <p:nvPr/>
        </p:nvSpPr>
        <p:spPr>
          <a:xfrm>
            <a:off x="1663699" y="3643078"/>
            <a:ext cx="10334071" cy="457200"/>
          </a:xfrm>
          <a:prstGeom prst="rect">
            <a:avLst/>
          </a:prstGeom>
          <a:noFill/>
        </p:spPr>
        <p:txBody>
          <a:bodyPr wrap="square" lIns="0" tIns="0" rIns="0" bIns="0" rtlCol="0" anchor="ctr">
            <a:noAutofit/>
          </a:bodyPr>
          <a:lstStyle/>
          <a:p>
            <a:r>
              <a:rPr lang="en-US" sz="2400" dirty="0"/>
              <a:t>Was not supported in earlier versions and artifacts were used as a workaround</a:t>
            </a:r>
          </a:p>
        </p:txBody>
      </p:sp>
      <p:cxnSp>
        <p:nvCxnSpPr>
          <p:cNvPr id="24" name="Straight Connector 23">
            <a:extLst>
              <a:ext uri="{FF2B5EF4-FFF2-40B4-BE49-F238E27FC236}">
                <a16:creationId xmlns:a16="http://schemas.microsoft.com/office/drawing/2014/main" id="{34F58767-587E-4442-8E03-50D679B62B82}"/>
              </a:ext>
              <a:ext uri="{C183D7F6-B498-43B3-948B-1728B52AA6E4}">
                <adec:decorative xmlns:adec="http://schemas.microsoft.com/office/drawing/2017/decorative" val="1"/>
              </a:ext>
            </a:extLst>
          </p:cNvPr>
          <p:cNvCxnSpPr>
            <a:cxnSpLocks/>
          </p:cNvCxnSpPr>
          <p:nvPr/>
        </p:nvCxnSpPr>
        <p:spPr>
          <a:xfrm>
            <a:off x="1663701" y="4402822"/>
            <a:ext cx="1033407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5" name="Picture 24" descr="Icon of an arrow that is branched to left and right">
            <a:extLst>
              <a:ext uri="{FF2B5EF4-FFF2-40B4-BE49-F238E27FC236}">
                <a16:creationId xmlns:a16="http://schemas.microsoft.com/office/drawing/2014/main" id="{4FB98DD6-0FEF-4B76-98B9-6D5BB007D71F}"/>
              </a:ext>
            </a:extLst>
          </p:cNvPr>
          <p:cNvPicPr>
            <a:picLocks noChangeAspect="1"/>
          </p:cNvPicPr>
          <p:nvPr/>
        </p:nvPicPr>
        <p:blipFill>
          <a:blip r:embed="rId5"/>
          <a:stretch>
            <a:fillRect/>
          </a:stretch>
        </p:blipFill>
        <p:spPr>
          <a:xfrm>
            <a:off x="417513" y="4458478"/>
            <a:ext cx="952737" cy="950976"/>
          </a:xfrm>
          <a:prstGeom prst="rect">
            <a:avLst/>
          </a:prstGeom>
        </p:spPr>
      </p:pic>
      <p:sp>
        <p:nvSpPr>
          <p:cNvPr id="22" name="TextBox 21">
            <a:extLst>
              <a:ext uri="{FF2B5EF4-FFF2-40B4-BE49-F238E27FC236}">
                <a16:creationId xmlns:a16="http://schemas.microsoft.com/office/drawing/2014/main" id="{1445AB80-7474-488F-84F5-6F4CAB3F2217}"/>
              </a:ext>
            </a:extLst>
          </p:cNvPr>
          <p:cNvSpPr txBox="1"/>
          <p:nvPr/>
        </p:nvSpPr>
        <p:spPr>
          <a:xfrm>
            <a:off x="1663699" y="4705366"/>
            <a:ext cx="10334071" cy="457200"/>
          </a:xfrm>
          <a:prstGeom prst="rect">
            <a:avLst/>
          </a:prstGeom>
          <a:noFill/>
        </p:spPr>
        <p:txBody>
          <a:bodyPr wrap="square" lIns="0" tIns="0" rIns="0" bIns="0" rtlCol="0" anchor="ctr">
            <a:noAutofit/>
          </a:bodyPr>
          <a:lstStyle/>
          <a:p>
            <a:r>
              <a:rPr lang="en-US" sz="2400" dirty="0"/>
              <a:t>Some pipelines might not need any repository</a:t>
            </a:r>
          </a:p>
        </p:txBody>
      </p:sp>
    </p:spTree>
    <p:extLst>
      <p:ext uri="{BB962C8B-B14F-4D97-AF65-F5344CB8AC3E}">
        <p14:creationId xmlns:p14="http://schemas.microsoft.com/office/powerpoint/2010/main" val="72519561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27038" y="3317212"/>
            <a:ext cx="9070923" cy="360099"/>
          </a:xfrm>
        </p:spPr>
        <p:txBody>
          <a:bodyPr/>
          <a:lstStyle/>
          <a:p>
            <a:r>
              <a:rPr lang="en-US"/>
              <a:t>Lesson 05: Integrating external source control with Azure </a:t>
            </a:r>
            <a:br>
              <a:rPr lang="en-US"/>
            </a:br>
            <a:r>
              <a:rPr lang="en-US"/>
              <a:t>Pipelines</a:t>
            </a:r>
          </a:p>
        </p:txBody>
      </p:sp>
      <p:pic>
        <p:nvPicPr>
          <p:cNvPr id="3" name="Picture 2" descr="Icon of a rectangle, a square and a circle in a straight line">
            <a:extLst>
              <a:ext uri="{FF2B5EF4-FFF2-40B4-BE49-F238E27FC236}">
                <a16:creationId xmlns:a16="http://schemas.microsoft.com/office/drawing/2014/main" id="{98479CE9-BC6B-46AA-BA78-92FD642EF2FC}"/>
              </a:ext>
            </a:extLst>
          </p:cNvPr>
          <p:cNvPicPr>
            <a:picLocks noChangeAspect="1"/>
          </p:cNvPicPr>
          <p:nvPr/>
        </p:nvPicPr>
        <p:blipFill>
          <a:blip r:embed="rId2"/>
          <a:stretch>
            <a:fillRect/>
          </a:stretch>
        </p:blipFill>
        <p:spPr>
          <a:xfrm>
            <a:off x="10505473" y="3040062"/>
            <a:ext cx="914400" cy="914400"/>
          </a:xfrm>
          <a:prstGeom prst="rect">
            <a:avLst/>
          </a:prstGeom>
        </p:spPr>
      </p:pic>
    </p:spTree>
    <p:extLst>
      <p:ext uri="{BB962C8B-B14F-4D97-AF65-F5344CB8AC3E}">
        <p14:creationId xmlns:p14="http://schemas.microsoft.com/office/powerpoint/2010/main" val="9699905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a:xfrm>
            <a:off x="465138" y="632779"/>
            <a:ext cx="11533187" cy="411162"/>
          </a:xfrm>
        </p:spPr>
        <p:txBody>
          <a:bodyPr/>
          <a:lstStyle/>
          <a:p>
            <a:r>
              <a:rPr lang="en-US" dirty="0"/>
              <a:t>Source control types supported by Azure Pipelines</a:t>
            </a:r>
          </a:p>
        </p:txBody>
      </p:sp>
      <p:sp>
        <p:nvSpPr>
          <p:cNvPr id="8" name="Rectangle 7">
            <a:extLst>
              <a:ext uri="{FF2B5EF4-FFF2-40B4-BE49-F238E27FC236}">
                <a16:creationId xmlns:a16="http://schemas.microsoft.com/office/drawing/2014/main" id="{5B14B7CE-6BC2-4744-8156-277BFCF7EF5A}"/>
              </a:ext>
            </a:extLst>
          </p:cNvPr>
          <p:cNvSpPr/>
          <p:nvPr/>
        </p:nvSpPr>
        <p:spPr>
          <a:xfrm>
            <a:off x="427038" y="1233976"/>
            <a:ext cx="10783433" cy="461665"/>
          </a:xfrm>
          <a:prstGeom prst="rect">
            <a:avLst/>
          </a:prstGeom>
          <a:noFill/>
        </p:spPr>
        <p:txBody>
          <a:bodyPr wrap="square" lIns="0" anchor="ctr">
            <a:spAutoFit/>
          </a:bodyPr>
          <a:lstStyle/>
          <a:p>
            <a:pPr>
              <a:spcBef>
                <a:spcPts val="1200"/>
              </a:spcBef>
            </a:pPr>
            <a:r>
              <a:rPr lang="en-US" sz="2400" dirty="0">
                <a:latin typeface="+mj-lt"/>
              </a:rPr>
              <a:t>Repository types supported:</a:t>
            </a:r>
          </a:p>
        </p:txBody>
      </p:sp>
      <p:graphicFrame>
        <p:nvGraphicFramePr>
          <p:cNvPr id="9" name="Table 9">
            <a:extLst>
              <a:ext uri="{FF2B5EF4-FFF2-40B4-BE49-F238E27FC236}">
                <a16:creationId xmlns:a16="http://schemas.microsoft.com/office/drawing/2014/main" id="{4918162A-6818-4C25-BEAA-22F5ABF8CA3C}"/>
              </a:ext>
            </a:extLst>
          </p:cNvPr>
          <p:cNvGraphicFramePr>
            <a:graphicFrameLocks noGrp="1"/>
          </p:cNvGraphicFramePr>
          <p:nvPr>
            <p:extLst>
              <p:ext uri="{D42A27DB-BD31-4B8C-83A1-F6EECF244321}">
                <p14:modId xmlns:p14="http://schemas.microsoft.com/office/powerpoint/2010/main" val="1521124454"/>
              </p:ext>
            </p:extLst>
          </p:nvPr>
        </p:nvGraphicFramePr>
        <p:xfrm>
          <a:off x="427038" y="1880551"/>
          <a:ext cx="11582400" cy="3688080"/>
        </p:xfrm>
        <a:graphic>
          <a:graphicData uri="http://schemas.openxmlformats.org/drawingml/2006/table">
            <a:tbl>
              <a:tblPr firstRow="1" bandRow="1">
                <a:tableStyleId>{5C22544A-7EE6-4342-B048-85BDC9FD1C3A}</a:tableStyleId>
              </a:tblPr>
              <a:tblGrid>
                <a:gridCol w="3860800">
                  <a:extLst>
                    <a:ext uri="{9D8B030D-6E8A-4147-A177-3AD203B41FA5}">
                      <a16:colId xmlns:a16="http://schemas.microsoft.com/office/drawing/2014/main" val="1007991035"/>
                    </a:ext>
                  </a:extLst>
                </a:gridCol>
                <a:gridCol w="3860800">
                  <a:extLst>
                    <a:ext uri="{9D8B030D-6E8A-4147-A177-3AD203B41FA5}">
                      <a16:colId xmlns:a16="http://schemas.microsoft.com/office/drawing/2014/main" val="1860262332"/>
                    </a:ext>
                  </a:extLst>
                </a:gridCol>
                <a:gridCol w="3860800">
                  <a:extLst>
                    <a:ext uri="{9D8B030D-6E8A-4147-A177-3AD203B41FA5}">
                      <a16:colId xmlns:a16="http://schemas.microsoft.com/office/drawing/2014/main" val="1581084120"/>
                    </a:ext>
                  </a:extLst>
                </a:gridCol>
              </a:tblGrid>
              <a:tr h="0">
                <a:tc>
                  <a:txBody>
                    <a:bodyPr/>
                    <a:lstStyle/>
                    <a:p>
                      <a:pPr algn="l"/>
                      <a:r>
                        <a:rPr lang="en-US" sz="2000" dirty="0">
                          <a:latin typeface="+mj-lt"/>
                        </a:rPr>
                        <a:t>Repository Type</a:t>
                      </a:r>
                    </a:p>
                  </a:txBody>
                  <a:tcPr marT="91440" marB="91440">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algn="l"/>
                      <a:r>
                        <a:rPr lang="en-US" sz="2000" dirty="0">
                          <a:latin typeface="+mj-lt"/>
                        </a:rPr>
                        <a:t>Azure Pipelines (YAML)</a:t>
                      </a:r>
                    </a:p>
                  </a:txBody>
                  <a:tcPr marT="91440" marB="9144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algn="l"/>
                      <a:r>
                        <a:rPr lang="en-US" sz="2000" dirty="0">
                          <a:latin typeface="+mj-lt"/>
                        </a:rPr>
                        <a:t>Azure Pipelines (Classic Editor)</a:t>
                      </a:r>
                    </a:p>
                  </a:txBody>
                  <a:tcPr marT="91440" marB="91440">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59961031"/>
                  </a:ext>
                </a:extLst>
              </a:tr>
              <a:tr h="0">
                <a:tc>
                  <a:txBody>
                    <a:bodyPr/>
                    <a:lstStyle/>
                    <a:p>
                      <a:pPr algn="l"/>
                      <a:r>
                        <a:rPr lang="en-US" sz="1800" dirty="0">
                          <a:solidFill>
                            <a:schemeClr val="tx1"/>
                          </a:solidFill>
                        </a:rPr>
                        <a:t>Azure Repos Git</a:t>
                      </a:r>
                    </a:p>
                  </a:txBody>
                  <a:tcPr marT="91440" marB="9144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Yes</a:t>
                      </a:r>
                    </a:p>
                  </a:txBody>
                  <a:tcPr marT="91440" marB="9144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a:solidFill>
                            <a:schemeClr val="tx1"/>
                          </a:solidFill>
                        </a:rPr>
                        <a:t>Yes</a:t>
                      </a:r>
                    </a:p>
                  </a:txBody>
                  <a:tcPr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88692338"/>
                  </a:ext>
                </a:extLst>
              </a:tr>
              <a:tr h="0">
                <a:tc>
                  <a:txBody>
                    <a:bodyPr/>
                    <a:lstStyle/>
                    <a:p>
                      <a:pPr algn="l"/>
                      <a:r>
                        <a:rPr lang="en-US" sz="1800" dirty="0">
                          <a:solidFill>
                            <a:schemeClr val="tx1"/>
                          </a:solidFill>
                        </a:rPr>
                        <a:t>Azure Repos TFVC</a:t>
                      </a:r>
                    </a:p>
                  </a:txBody>
                  <a:tcPr marT="91440" marB="9144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No</a:t>
                      </a:r>
                    </a:p>
                  </a:txBody>
                  <a:tcPr marT="91440" marB="9144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a:solidFill>
                            <a:schemeClr val="tx1"/>
                          </a:solidFill>
                        </a:rPr>
                        <a:t>Yes</a:t>
                      </a:r>
                    </a:p>
                  </a:txBody>
                  <a:tcPr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70414891"/>
                  </a:ext>
                </a:extLst>
              </a:tr>
              <a:tr h="0">
                <a:tc>
                  <a:txBody>
                    <a:bodyPr/>
                    <a:lstStyle/>
                    <a:p>
                      <a:pPr algn="l"/>
                      <a:r>
                        <a:rPr lang="en-US" sz="1800" dirty="0">
                          <a:solidFill>
                            <a:schemeClr val="tx1"/>
                          </a:solidFill>
                        </a:rPr>
                        <a:t>Bitbucket Cloud</a:t>
                      </a:r>
                    </a:p>
                  </a:txBody>
                  <a:tcPr marT="91440" marB="9144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Yes</a:t>
                      </a:r>
                    </a:p>
                  </a:txBody>
                  <a:tcPr marT="91440" marB="9144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a:solidFill>
                            <a:schemeClr val="tx1"/>
                          </a:solidFill>
                        </a:rPr>
                        <a:t>Yes</a:t>
                      </a:r>
                    </a:p>
                  </a:txBody>
                  <a:tcPr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74351097"/>
                  </a:ext>
                </a:extLst>
              </a:tr>
              <a:tr h="0">
                <a:tc>
                  <a:txBody>
                    <a:bodyPr/>
                    <a:lstStyle/>
                    <a:p>
                      <a:pPr algn="l"/>
                      <a:r>
                        <a:rPr lang="en-US" sz="1800">
                          <a:solidFill>
                            <a:schemeClr val="tx1"/>
                          </a:solidFill>
                        </a:rPr>
                        <a:t>Other Git (Generic)</a:t>
                      </a:r>
                    </a:p>
                  </a:txBody>
                  <a:tcPr marT="91440" marB="9144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No</a:t>
                      </a:r>
                    </a:p>
                  </a:txBody>
                  <a:tcPr marT="91440" marB="9144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a:solidFill>
                            <a:schemeClr val="tx1"/>
                          </a:solidFill>
                        </a:rPr>
                        <a:t>Yes</a:t>
                      </a:r>
                    </a:p>
                  </a:txBody>
                  <a:tcPr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96660335"/>
                  </a:ext>
                </a:extLst>
              </a:tr>
              <a:tr h="0">
                <a:tc>
                  <a:txBody>
                    <a:bodyPr/>
                    <a:lstStyle/>
                    <a:p>
                      <a:pPr algn="l"/>
                      <a:r>
                        <a:rPr lang="en-US" sz="1800">
                          <a:solidFill>
                            <a:schemeClr val="tx1"/>
                          </a:solidFill>
                        </a:rPr>
                        <a:t>GitHub</a:t>
                      </a:r>
                    </a:p>
                  </a:txBody>
                  <a:tcPr marT="91440" marB="9144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Yes</a:t>
                      </a:r>
                    </a:p>
                  </a:txBody>
                  <a:tcPr marT="91440" marB="9144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a:solidFill>
                            <a:schemeClr val="tx1"/>
                          </a:solidFill>
                        </a:rPr>
                        <a:t>Yes</a:t>
                      </a:r>
                    </a:p>
                  </a:txBody>
                  <a:tcPr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70218534"/>
                  </a:ext>
                </a:extLst>
              </a:tr>
              <a:tr h="0">
                <a:tc>
                  <a:txBody>
                    <a:bodyPr/>
                    <a:lstStyle/>
                    <a:p>
                      <a:pPr algn="l"/>
                      <a:r>
                        <a:rPr lang="en-US" sz="1800">
                          <a:solidFill>
                            <a:schemeClr val="tx1"/>
                          </a:solidFill>
                        </a:rPr>
                        <a:t>GitHub Enterprise Server</a:t>
                      </a:r>
                    </a:p>
                  </a:txBody>
                  <a:tcPr marT="91440" marB="9144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Yes</a:t>
                      </a:r>
                    </a:p>
                  </a:txBody>
                  <a:tcPr marT="91440" marB="9144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a:solidFill>
                            <a:schemeClr val="tx1"/>
                          </a:solidFill>
                        </a:rPr>
                        <a:t>Yes</a:t>
                      </a:r>
                    </a:p>
                  </a:txBody>
                  <a:tcPr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46458481"/>
                  </a:ext>
                </a:extLst>
              </a:tr>
              <a:tr h="0">
                <a:tc>
                  <a:txBody>
                    <a:bodyPr/>
                    <a:lstStyle/>
                    <a:p>
                      <a:pPr algn="l"/>
                      <a:r>
                        <a:rPr lang="en-US" sz="1800">
                          <a:solidFill>
                            <a:schemeClr val="tx1"/>
                          </a:solidFill>
                        </a:rPr>
                        <a:t>Subversion</a:t>
                      </a:r>
                    </a:p>
                  </a:txBody>
                  <a:tcPr marT="91440" marB="9144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No</a:t>
                      </a:r>
                    </a:p>
                  </a:txBody>
                  <a:tcPr marT="91440" marB="9144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dirty="0">
                          <a:solidFill>
                            <a:schemeClr val="tx1"/>
                          </a:solidFill>
                        </a:rPr>
                        <a:t>Yes</a:t>
                      </a:r>
                    </a:p>
                  </a:txBody>
                  <a:tcPr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36618871"/>
                  </a:ext>
                </a:extLst>
              </a:tr>
            </a:tbl>
          </a:graphicData>
        </a:graphic>
      </p:graphicFrame>
    </p:spTree>
    <p:extLst>
      <p:ext uri="{BB962C8B-B14F-4D97-AF65-F5344CB8AC3E}">
        <p14:creationId xmlns:p14="http://schemas.microsoft.com/office/powerpoint/2010/main" val="33216355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27038" y="3317212"/>
            <a:ext cx="9070923" cy="360099"/>
          </a:xfrm>
        </p:spPr>
        <p:txBody>
          <a:bodyPr/>
          <a:lstStyle/>
          <a:p>
            <a:r>
              <a:rPr lang="en-US"/>
              <a:t>Lesson 06: Set up self-hosted agents</a:t>
            </a:r>
          </a:p>
        </p:txBody>
      </p:sp>
      <p:pic>
        <p:nvPicPr>
          <p:cNvPr id="3" name="Picture 2" descr="Icon of a person">
            <a:extLst>
              <a:ext uri="{FF2B5EF4-FFF2-40B4-BE49-F238E27FC236}">
                <a16:creationId xmlns:a16="http://schemas.microsoft.com/office/drawing/2014/main" id="{07B09B76-64E4-438D-B8C9-E6712B484E4A}"/>
              </a:ext>
            </a:extLst>
          </p:cNvPr>
          <p:cNvPicPr>
            <a:picLocks noChangeAspect="1"/>
          </p:cNvPicPr>
          <p:nvPr/>
        </p:nvPicPr>
        <p:blipFill>
          <a:blip r:embed="rId2"/>
          <a:stretch>
            <a:fillRect/>
          </a:stretch>
        </p:blipFill>
        <p:spPr>
          <a:xfrm>
            <a:off x="10464181" y="3040062"/>
            <a:ext cx="914400" cy="914400"/>
          </a:xfrm>
          <a:prstGeom prst="rect">
            <a:avLst/>
          </a:prstGeom>
        </p:spPr>
      </p:pic>
    </p:spTree>
    <p:extLst>
      <p:ext uri="{BB962C8B-B14F-4D97-AF65-F5344CB8AC3E}">
        <p14:creationId xmlns:p14="http://schemas.microsoft.com/office/powerpoint/2010/main" val="2296959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a:xfrm>
            <a:off x="465138" y="632779"/>
            <a:ext cx="11533187" cy="411162"/>
          </a:xfrm>
        </p:spPr>
        <p:txBody>
          <a:bodyPr/>
          <a:lstStyle/>
          <a:p>
            <a:r>
              <a:rPr lang="en-US" dirty="0"/>
              <a:t>Communication with Azure Pipelines</a:t>
            </a:r>
          </a:p>
        </p:txBody>
      </p:sp>
      <p:sp>
        <p:nvSpPr>
          <p:cNvPr id="8" name="Rectangle 7">
            <a:extLst>
              <a:ext uri="{FF2B5EF4-FFF2-40B4-BE49-F238E27FC236}">
                <a16:creationId xmlns:a16="http://schemas.microsoft.com/office/drawing/2014/main" id="{5567E275-0673-4FC1-9931-8171BD58FC67}"/>
              </a:ext>
            </a:extLst>
          </p:cNvPr>
          <p:cNvSpPr/>
          <p:nvPr/>
        </p:nvSpPr>
        <p:spPr>
          <a:xfrm>
            <a:off x="427038" y="1471612"/>
            <a:ext cx="4297362" cy="478155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pPr marL="342900" indent="-342900">
              <a:spcBef>
                <a:spcPts val="1800"/>
              </a:spcBef>
              <a:buFont typeface="Arial"/>
              <a:buChar char="•"/>
            </a:pPr>
            <a:r>
              <a:rPr lang="en-US" sz="2400" dirty="0">
                <a:solidFill>
                  <a:schemeClr val="tx1"/>
                </a:solidFill>
                <a:cs typeface="Segoe UI Semilight"/>
              </a:rPr>
              <a:t>The agent determines</a:t>
            </a:r>
            <a:br>
              <a:rPr lang="en-US" sz="2400" dirty="0">
                <a:solidFill>
                  <a:schemeClr val="tx1"/>
                </a:solidFill>
                <a:cs typeface="Segoe UI Semilight"/>
              </a:rPr>
            </a:br>
            <a:r>
              <a:rPr lang="en-US" sz="2400" dirty="0">
                <a:solidFill>
                  <a:schemeClr val="tx1"/>
                </a:solidFill>
                <a:cs typeface="Segoe UI Semilight"/>
              </a:rPr>
              <a:t>which job it needs to run, report the logs, and job status.</a:t>
            </a:r>
          </a:p>
          <a:p>
            <a:pPr marL="342900" indent="-342900">
              <a:spcBef>
                <a:spcPts val="1800"/>
              </a:spcBef>
              <a:buFont typeface="Arial"/>
              <a:buChar char="•"/>
            </a:pPr>
            <a:r>
              <a:rPr lang="en-US" sz="2400" dirty="0">
                <a:solidFill>
                  <a:schemeClr val="tx1"/>
                </a:solidFill>
                <a:cs typeface="Segoe UI Semilight"/>
              </a:rPr>
              <a:t>Communication is always initiated by the agent.</a:t>
            </a:r>
          </a:p>
          <a:p>
            <a:pPr marL="342900" indent="-342900">
              <a:spcBef>
                <a:spcPts val="1800"/>
              </a:spcBef>
              <a:buFont typeface="Arial"/>
              <a:buChar char="•"/>
            </a:pPr>
            <a:r>
              <a:rPr lang="en-US" sz="2400" dirty="0">
                <a:solidFill>
                  <a:schemeClr val="tx1"/>
                </a:solidFill>
                <a:cs typeface="Segoe UI Semilight"/>
              </a:rPr>
              <a:t>All the messages from the agent to Azure Pipelines are over HTTPS.</a:t>
            </a:r>
          </a:p>
        </p:txBody>
      </p:sp>
      <p:sp>
        <p:nvSpPr>
          <p:cNvPr id="11" name="Rectangle 10">
            <a:extLst>
              <a:ext uri="{FF2B5EF4-FFF2-40B4-BE49-F238E27FC236}">
                <a16:creationId xmlns:a16="http://schemas.microsoft.com/office/drawing/2014/main" id="{89D366F9-A0BA-439B-A0D7-D15220D37E83}"/>
              </a:ext>
              <a:ext uri="{C183D7F6-B498-43B3-948B-1728B52AA6E4}">
                <adec:decorative xmlns:adec="http://schemas.microsoft.com/office/drawing/2017/decorative" val="1"/>
              </a:ext>
            </a:extLst>
          </p:cNvPr>
          <p:cNvSpPr/>
          <p:nvPr/>
        </p:nvSpPr>
        <p:spPr bwMode="auto">
          <a:xfrm>
            <a:off x="4864100" y="1471613"/>
            <a:ext cx="7145337" cy="478155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descr="Agent on an on-premises machine behind a firewall is using port 443 to access an Azure pipeline. An agent on a machine in a cloud is also accessing the Azure pipeline.">
            <a:extLst>
              <a:ext uri="{FF2B5EF4-FFF2-40B4-BE49-F238E27FC236}">
                <a16:creationId xmlns:a16="http://schemas.microsoft.com/office/drawing/2014/main" id="{4453D929-9E2B-4BAE-B5C8-CC43CEDD822D}"/>
              </a:ext>
            </a:extLst>
          </p:cNvPr>
          <p:cNvGrpSpPr/>
          <p:nvPr/>
        </p:nvGrpSpPr>
        <p:grpSpPr>
          <a:xfrm>
            <a:off x="5354636" y="1830388"/>
            <a:ext cx="6164264" cy="4064000"/>
            <a:chOff x="5354636" y="1550988"/>
            <a:chExt cx="6164264" cy="4064000"/>
          </a:xfrm>
        </p:grpSpPr>
        <p:sp>
          <p:nvSpPr>
            <p:cNvPr id="12" name="Rectangle 11">
              <a:extLst>
                <a:ext uri="{FF2B5EF4-FFF2-40B4-BE49-F238E27FC236}">
                  <a16:creationId xmlns:a16="http://schemas.microsoft.com/office/drawing/2014/main" id="{B6215065-C91A-4281-8F70-1A57CA57B05D}"/>
                </a:ext>
              </a:extLst>
            </p:cNvPr>
            <p:cNvSpPr/>
            <p:nvPr/>
          </p:nvSpPr>
          <p:spPr bwMode="auto">
            <a:xfrm>
              <a:off x="5354636" y="4637088"/>
              <a:ext cx="2519364" cy="9779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dirty="0">
                  <a:solidFill>
                    <a:schemeClr val="bg1"/>
                  </a:solidFill>
                  <a:latin typeface="+mj-lt"/>
                  <a:ea typeface="Segoe UI" pitchFamily="34" charset="0"/>
                  <a:cs typeface="Segoe UI" pitchFamily="34" charset="0"/>
                </a:rPr>
                <a:t>Agent on an</a:t>
              </a:r>
              <a:br>
                <a:rPr lang="en-IN" dirty="0">
                  <a:solidFill>
                    <a:schemeClr val="bg1"/>
                  </a:solidFill>
                  <a:latin typeface="+mj-lt"/>
                  <a:ea typeface="Segoe UI" pitchFamily="34" charset="0"/>
                  <a:cs typeface="Segoe UI" pitchFamily="34" charset="0"/>
                </a:rPr>
              </a:br>
              <a:r>
                <a:rPr lang="en-IN" dirty="0">
                  <a:solidFill>
                    <a:schemeClr val="bg1"/>
                  </a:solidFill>
                  <a:latin typeface="+mj-lt"/>
                  <a:ea typeface="Segoe UI" pitchFamily="34" charset="0"/>
                  <a:cs typeface="Segoe UI" pitchFamily="34" charset="0"/>
                </a:rPr>
                <a:t>on-premises machine behind firewall</a:t>
              </a:r>
              <a:endParaRPr lang="en-US" dirty="0" err="1">
                <a:solidFill>
                  <a:schemeClr val="bg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6765FD85-9DB6-46E2-886D-853B1502EE21}"/>
                </a:ext>
              </a:extLst>
            </p:cNvPr>
            <p:cNvSpPr/>
            <p:nvPr/>
          </p:nvSpPr>
          <p:spPr bwMode="auto">
            <a:xfrm>
              <a:off x="8999536" y="4637088"/>
              <a:ext cx="2519364" cy="9779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dirty="0">
                  <a:solidFill>
                    <a:schemeClr val="bg1"/>
                  </a:solidFill>
                  <a:latin typeface="+mj-lt"/>
                  <a:ea typeface="Segoe UI" pitchFamily="34" charset="0"/>
                  <a:cs typeface="Segoe UI" pitchFamily="34" charset="0"/>
                </a:rPr>
                <a:t>Agent on a machine in cloud</a:t>
              </a:r>
              <a:endParaRPr lang="en-US" dirty="0" err="1">
                <a:solidFill>
                  <a:schemeClr val="bg1"/>
                </a:solidFill>
                <a:latin typeface="+mj-lt"/>
                <a:ea typeface="Segoe UI" pitchFamily="34" charset="0"/>
                <a:cs typeface="Segoe UI" pitchFamily="34" charset="0"/>
              </a:endParaRPr>
            </a:p>
          </p:txBody>
        </p:sp>
        <p:cxnSp>
          <p:nvCxnSpPr>
            <p:cNvPr id="21" name="Straight Arrow Connector 20" descr="An arrow pointing upwards">
              <a:extLst>
                <a:ext uri="{FF2B5EF4-FFF2-40B4-BE49-F238E27FC236}">
                  <a16:creationId xmlns:a16="http://schemas.microsoft.com/office/drawing/2014/main" id="{17B99D6F-61D8-4925-B90D-3669FD9F3773}"/>
                </a:ext>
                <a:ext uri="{C183D7F6-B498-43B3-948B-1728B52AA6E4}">
                  <adec:decorative xmlns:adec="http://schemas.microsoft.com/office/drawing/2017/decorative" val="0"/>
                </a:ext>
              </a:extLst>
            </p:cNvPr>
            <p:cNvCxnSpPr>
              <a:cxnSpLocks/>
            </p:cNvCxnSpPr>
            <p:nvPr/>
          </p:nvCxnSpPr>
          <p:spPr>
            <a:xfrm flipH="1">
              <a:off x="6324011" y="4118704"/>
              <a:ext cx="0" cy="439802"/>
            </a:xfrm>
            <a:prstGeom prst="straightConnector1">
              <a:avLst/>
            </a:prstGeom>
            <a:ln w="19050">
              <a:solidFill>
                <a:schemeClr val="bg1">
                  <a:lumMod val="50000"/>
                </a:schemeClr>
              </a:solidFill>
              <a:headEnd type="triangle" w="lg" len="med"/>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A37B21C-8F8B-4B3D-AF52-BB71F1EE17FF}"/>
                </a:ext>
              </a:extLst>
            </p:cNvPr>
            <p:cNvSpPr txBox="1"/>
            <p:nvPr/>
          </p:nvSpPr>
          <p:spPr>
            <a:xfrm>
              <a:off x="5589354" y="4241656"/>
              <a:ext cx="698076" cy="193899"/>
            </a:xfrm>
            <a:prstGeom prst="rect">
              <a:avLst/>
            </a:prstGeom>
            <a:noFill/>
          </p:spPr>
          <p:txBody>
            <a:bodyPr wrap="none" lIns="0" tIns="0" rIns="0" bIns="0" rtlCol="0">
              <a:spAutoFit/>
            </a:bodyPr>
            <a:lstStyle/>
            <a:p>
              <a:pPr>
                <a:lnSpc>
                  <a:spcPct val="90000"/>
                </a:lnSpc>
                <a:spcAft>
                  <a:spcPts val="600"/>
                </a:spcAft>
              </a:pPr>
              <a:r>
                <a:rPr lang="en-IN" sz="1400" dirty="0">
                  <a:solidFill>
                    <a:schemeClr val="tx2"/>
                  </a:solidFill>
                  <a:latin typeface="+mj-lt"/>
                </a:rPr>
                <a:t>Port 443</a:t>
              </a:r>
              <a:endParaRPr lang="en-US" sz="1400" dirty="0" err="1">
                <a:solidFill>
                  <a:schemeClr val="tx2"/>
                </a:solidFill>
                <a:latin typeface="+mj-lt"/>
              </a:endParaRPr>
            </a:p>
          </p:txBody>
        </p:sp>
        <p:cxnSp>
          <p:nvCxnSpPr>
            <p:cNvPr id="7" name="Connector: Elbow 6">
              <a:extLst>
                <a:ext uri="{FF2B5EF4-FFF2-40B4-BE49-F238E27FC236}">
                  <a16:creationId xmlns:a16="http://schemas.microsoft.com/office/drawing/2014/main" id="{18CBCB07-D9C8-4BB7-960B-B36246329BB1}"/>
                </a:ext>
                <a:ext uri="{C183D7F6-B498-43B3-948B-1728B52AA6E4}">
                  <adec:decorative xmlns:adec="http://schemas.microsoft.com/office/drawing/2017/decorative" val="1"/>
                </a:ext>
              </a:extLst>
            </p:cNvPr>
            <p:cNvCxnSpPr>
              <a:cxnSpLocks/>
              <a:stCxn id="12" idx="0"/>
              <a:endCxn id="3" idx="2"/>
            </p:cNvCxnSpPr>
            <p:nvPr/>
          </p:nvCxnSpPr>
          <p:spPr>
            <a:xfrm rot="5400000" flipH="1" flipV="1">
              <a:off x="6471443" y="2671763"/>
              <a:ext cx="2108200" cy="1822450"/>
            </a:xfrm>
            <a:prstGeom prst="bentConnector3">
              <a:avLst>
                <a:gd name="adj1" fmla="val 50000"/>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5" name="Picture 4" descr="An icon of a firewall">
              <a:extLst>
                <a:ext uri="{FF2B5EF4-FFF2-40B4-BE49-F238E27FC236}">
                  <a16:creationId xmlns:a16="http://schemas.microsoft.com/office/drawing/2014/main" id="{723E922A-7E84-45EF-9B51-6C1FA2EFF159}"/>
                </a:ext>
              </a:extLst>
            </p:cNvPr>
            <p:cNvPicPr>
              <a:picLocks noChangeAspect="1"/>
            </p:cNvPicPr>
            <p:nvPr/>
          </p:nvPicPr>
          <p:blipFill>
            <a:blip r:embed="rId2"/>
            <a:stretch>
              <a:fillRect/>
            </a:stretch>
          </p:blipFill>
          <p:spPr>
            <a:xfrm>
              <a:off x="6133620" y="3684588"/>
              <a:ext cx="960120" cy="339852"/>
            </a:xfrm>
            <a:prstGeom prst="rect">
              <a:avLst/>
            </a:prstGeom>
          </p:spPr>
        </p:pic>
        <p:cxnSp>
          <p:nvCxnSpPr>
            <p:cNvPr id="16" name="Connector: Elbow 15">
              <a:extLst>
                <a:ext uri="{FF2B5EF4-FFF2-40B4-BE49-F238E27FC236}">
                  <a16:creationId xmlns:a16="http://schemas.microsoft.com/office/drawing/2014/main" id="{4951FAC8-3AF3-4108-9696-1A46B9A7C1FD}"/>
                </a:ext>
                <a:ext uri="{C183D7F6-B498-43B3-948B-1728B52AA6E4}">
                  <adec:decorative xmlns:adec="http://schemas.microsoft.com/office/drawing/2017/decorative" val="1"/>
                </a:ext>
              </a:extLst>
            </p:cNvPr>
            <p:cNvCxnSpPr>
              <a:cxnSpLocks/>
              <a:stCxn id="13" idx="0"/>
              <a:endCxn id="3" idx="2"/>
            </p:cNvCxnSpPr>
            <p:nvPr/>
          </p:nvCxnSpPr>
          <p:spPr>
            <a:xfrm rot="16200000" flipV="1">
              <a:off x="8293893" y="2671763"/>
              <a:ext cx="2108200" cy="1822450"/>
            </a:xfrm>
            <a:prstGeom prst="bentConnector3">
              <a:avLst>
                <a:gd name="adj1" fmla="val 50000"/>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D9CC6FF-31B5-47B2-952D-C49BC4D1F123}"/>
                </a:ext>
              </a:extLst>
            </p:cNvPr>
            <p:cNvSpPr/>
            <p:nvPr/>
          </p:nvSpPr>
          <p:spPr bwMode="auto">
            <a:xfrm>
              <a:off x="7177086" y="1550988"/>
              <a:ext cx="2519364" cy="9779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dirty="0">
                  <a:solidFill>
                    <a:schemeClr val="bg1"/>
                  </a:solidFill>
                  <a:latin typeface="+mj-lt"/>
                  <a:ea typeface="Segoe UI" pitchFamily="34" charset="0"/>
                  <a:cs typeface="Segoe UI" pitchFamily="34" charset="0"/>
                </a:rPr>
                <a:t>Azure Pipelines</a:t>
              </a:r>
              <a:endParaRPr lang="en-US" dirty="0" err="1">
                <a:solidFill>
                  <a:schemeClr val="bg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3947436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582C3-4261-4FB5-BA49-C11297E7E342}"/>
              </a:ext>
            </a:extLst>
          </p:cNvPr>
          <p:cNvSpPr>
            <a:spLocks noGrp="1"/>
          </p:cNvSpPr>
          <p:nvPr>
            <p:ph type="title"/>
          </p:nvPr>
        </p:nvSpPr>
        <p:spPr>
          <a:xfrm>
            <a:off x="465138" y="632779"/>
            <a:ext cx="11533187" cy="411162"/>
          </a:xfrm>
        </p:spPr>
        <p:txBody>
          <a:bodyPr/>
          <a:lstStyle/>
          <a:p>
            <a:r>
              <a:rPr lang="en-US" dirty="0"/>
              <a:t>Communication to deploy to target servers</a:t>
            </a:r>
          </a:p>
        </p:txBody>
      </p:sp>
      <p:sp>
        <p:nvSpPr>
          <p:cNvPr id="7" name="Rectangle 6">
            <a:extLst>
              <a:ext uri="{FF2B5EF4-FFF2-40B4-BE49-F238E27FC236}">
                <a16:creationId xmlns:a16="http://schemas.microsoft.com/office/drawing/2014/main" id="{B08A02C3-3C0D-4987-A331-87C30665CC28}"/>
              </a:ext>
            </a:extLst>
          </p:cNvPr>
          <p:cNvSpPr/>
          <p:nvPr/>
        </p:nvSpPr>
        <p:spPr>
          <a:xfrm>
            <a:off x="427038" y="1471611"/>
            <a:ext cx="4297362" cy="4781549"/>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pPr marL="342900" indent="-342900">
              <a:spcBef>
                <a:spcPts val="1800"/>
              </a:spcBef>
              <a:buFont typeface="Arial"/>
              <a:buChar char="•"/>
            </a:pPr>
            <a:r>
              <a:rPr lang="en-US" sz="2400" dirty="0">
                <a:solidFill>
                  <a:schemeClr val="tx1"/>
                </a:solidFill>
                <a:cs typeface="Segoe UI Semilight"/>
              </a:rPr>
              <a:t>Agent must have “line of sight” connectivity to servers.</a:t>
            </a:r>
          </a:p>
          <a:p>
            <a:pPr marL="342900" indent="-342900">
              <a:spcBef>
                <a:spcPts val="1800"/>
              </a:spcBef>
              <a:buFont typeface="Arial"/>
              <a:buChar char="•"/>
            </a:pPr>
            <a:r>
              <a:rPr lang="en-US" sz="2400" dirty="0">
                <a:solidFill>
                  <a:schemeClr val="tx1"/>
                </a:solidFill>
                <a:cs typeface="Segoe UI Semilight"/>
              </a:rPr>
              <a:t>Microsoft-hosted agent pools, by default, have connectivity to Azure websites and servers running in Azure.</a:t>
            </a:r>
          </a:p>
          <a:p>
            <a:pPr marL="342900" indent="-342900">
              <a:spcBef>
                <a:spcPts val="1800"/>
              </a:spcBef>
              <a:buFont typeface="Arial"/>
              <a:buChar char="•"/>
            </a:pPr>
            <a:r>
              <a:rPr lang="en-US" sz="2400" dirty="0">
                <a:solidFill>
                  <a:schemeClr val="tx1"/>
                </a:solidFill>
                <a:cs typeface="Segoe UI Semilight"/>
              </a:rPr>
              <a:t>You may need to manually configure connectivity.</a:t>
            </a:r>
          </a:p>
        </p:txBody>
      </p:sp>
      <p:sp>
        <p:nvSpPr>
          <p:cNvPr id="10" name="Rectangle 9">
            <a:extLst>
              <a:ext uri="{FF2B5EF4-FFF2-40B4-BE49-F238E27FC236}">
                <a16:creationId xmlns:a16="http://schemas.microsoft.com/office/drawing/2014/main" id="{2F078A25-0300-4B37-A7E9-995B6B1DC9D9}"/>
              </a:ext>
              <a:ext uri="{C183D7F6-B498-43B3-948B-1728B52AA6E4}">
                <adec:decorative xmlns:adec="http://schemas.microsoft.com/office/drawing/2017/decorative" val="1"/>
              </a:ext>
            </a:extLst>
          </p:cNvPr>
          <p:cNvSpPr/>
          <p:nvPr/>
        </p:nvSpPr>
        <p:spPr bwMode="auto">
          <a:xfrm>
            <a:off x="4864100" y="1471612"/>
            <a:ext cx="7145337" cy="478155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descr="On-premises agents and Target on-premises stages are behind the firewall. Microsoft-hosted agents do not have line of sight behind the firewall">
            <a:extLst>
              <a:ext uri="{FF2B5EF4-FFF2-40B4-BE49-F238E27FC236}">
                <a16:creationId xmlns:a16="http://schemas.microsoft.com/office/drawing/2014/main" id="{8248CD4C-8537-4A29-AA2F-1AE0616E6985}"/>
              </a:ext>
            </a:extLst>
          </p:cNvPr>
          <p:cNvGrpSpPr/>
          <p:nvPr/>
        </p:nvGrpSpPr>
        <p:grpSpPr>
          <a:xfrm>
            <a:off x="5109029" y="1788883"/>
            <a:ext cx="6696699" cy="4278926"/>
            <a:chOff x="5109029" y="1509484"/>
            <a:chExt cx="6696699" cy="4278926"/>
          </a:xfrm>
        </p:grpSpPr>
        <p:sp>
          <p:nvSpPr>
            <p:cNvPr id="11" name="Rectangle 10">
              <a:extLst>
                <a:ext uri="{FF2B5EF4-FFF2-40B4-BE49-F238E27FC236}">
                  <a16:creationId xmlns:a16="http://schemas.microsoft.com/office/drawing/2014/main" id="{B726B9D5-48F6-493C-8DEB-599E1F6DCEEF}"/>
                </a:ext>
              </a:extLst>
            </p:cNvPr>
            <p:cNvSpPr/>
            <p:nvPr/>
          </p:nvSpPr>
          <p:spPr bwMode="auto">
            <a:xfrm>
              <a:off x="5109029" y="1509484"/>
              <a:ext cx="2452914" cy="42091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Azure Pipelines service</a:t>
              </a:r>
            </a:p>
          </p:txBody>
        </p:sp>
        <p:sp>
          <p:nvSpPr>
            <p:cNvPr id="5" name="Rectangle 4">
              <a:extLst>
                <a:ext uri="{FF2B5EF4-FFF2-40B4-BE49-F238E27FC236}">
                  <a16:creationId xmlns:a16="http://schemas.microsoft.com/office/drawing/2014/main" id="{EEC131BB-EACD-401F-B768-603E8477B364}"/>
                </a:ext>
              </a:extLst>
            </p:cNvPr>
            <p:cNvSpPr/>
            <p:nvPr/>
          </p:nvSpPr>
          <p:spPr bwMode="auto">
            <a:xfrm>
              <a:off x="5109029" y="1930399"/>
              <a:ext cx="2452914" cy="8563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mj-lt"/>
                  <a:ea typeface="Segoe UI" pitchFamily="34" charset="0"/>
                  <a:cs typeface="Segoe UI" pitchFamily="34" charset="0"/>
                </a:rPr>
                <a:t>Agent pools</a:t>
              </a:r>
            </a:p>
          </p:txBody>
        </p:sp>
        <p:sp>
          <p:nvSpPr>
            <p:cNvPr id="6" name="Rectangle 5">
              <a:extLst>
                <a:ext uri="{FF2B5EF4-FFF2-40B4-BE49-F238E27FC236}">
                  <a16:creationId xmlns:a16="http://schemas.microsoft.com/office/drawing/2014/main" id="{E002D07B-03C6-40F7-A0FB-B36AD9ABE936}"/>
                </a:ext>
              </a:extLst>
            </p:cNvPr>
            <p:cNvSpPr/>
            <p:nvPr/>
          </p:nvSpPr>
          <p:spPr bwMode="auto">
            <a:xfrm>
              <a:off x="5383734" y="2300513"/>
              <a:ext cx="77320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Default</a:t>
              </a:r>
            </a:p>
          </p:txBody>
        </p:sp>
        <p:sp>
          <p:nvSpPr>
            <p:cNvPr id="12" name="Rectangle 11">
              <a:extLst>
                <a:ext uri="{FF2B5EF4-FFF2-40B4-BE49-F238E27FC236}">
                  <a16:creationId xmlns:a16="http://schemas.microsoft.com/office/drawing/2014/main" id="{2E0D0DA8-EF28-4A37-984F-1EFE8A9BED9C}"/>
                </a:ext>
              </a:extLst>
            </p:cNvPr>
            <p:cNvSpPr/>
            <p:nvPr/>
          </p:nvSpPr>
          <p:spPr bwMode="auto">
            <a:xfrm>
              <a:off x="6514034" y="2300513"/>
              <a:ext cx="77320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solidFill>
                  <a:ea typeface="Segoe UI" pitchFamily="34" charset="0"/>
                  <a:cs typeface="Segoe UI" pitchFamily="34" charset="0"/>
                </a:rPr>
                <a:t>Hosted</a:t>
              </a:r>
            </a:p>
          </p:txBody>
        </p:sp>
        <p:sp>
          <p:nvSpPr>
            <p:cNvPr id="14" name="Rectangle 13">
              <a:extLst>
                <a:ext uri="{FF2B5EF4-FFF2-40B4-BE49-F238E27FC236}">
                  <a16:creationId xmlns:a16="http://schemas.microsoft.com/office/drawing/2014/main" id="{911256F0-F044-492E-B6BC-7201638C6383}"/>
                </a:ext>
              </a:extLst>
            </p:cNvPr>
            <p:cNvSpPr/>
            <p:nvPr/>
          </p:nvSpPr>
          <p:spPr bwMode="auto">
            <a:xfrm>
              <a:off x="8519886" y="1930399"/>
              <a:ext cx="3285842" cy="8563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mj-lt"/>
                  <a:ea typeface="Segoe UI" pitchFamily="34" charset="0"/>
                  <a:cs typeface="Segoe UI" pitchFamily="34" charset="0"/>
                </a:rPr>
                <a:t>Microsoft-hosted agents</a:t>
              </a:r>
            </a:p>
          </p:txBody>
        </p:sp>
        <p:sp>
          <p:nvSpPr>
            <p:cNvPr id="15" name="Rectangle 14">
              <a:extLst>
                <a:ext uri="{FF2B5EF4-FFF2-40B4-BE49-F238E27FC236}">
                  <a16:creationId xmlns:a16="http://schemas.microsoft.com/office/drawing/2014/main" id="{F4E17A86-75D0-4645-8573-9493751D8C00}"/>
                </a:ext>
              </a:extLst>
            </p:cNvPr>
            <p:cNvSpPr/>
            <p:nvPr/>
          </p:nvSpPr>
          <p:spPr bwMode="auto">
            <a:xfrm>
              <a:off x="8731769" y="2300513"/>
              <a:ext cx="53888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mj-lt"/>
                  <a:ea typeface="Segoe UI" pitchFamily="34" charset="0"/>
                  <a:cs typeface="Segoe UI" pitchFamily="34" charset="0"/>
                </a:rPr>
                <a:t>1</a:t>
              </a:r>
            </a:p>
          </p:txBody>
        </p:sp>
        <p:sp>
          <p:nvSpPr>
            <p:cNvPr id="16" name="Rectangle 15">
              <a:extLst>
                <a:ext uri="{FF2B5EF4-FFF2-40B4-BE49-F238E27FC236}">
                  <a16:creationId xmlns:a16="http://schemas.microsoft.com/office/drawing/2014/main" id="{DB82BB24-6018-4E79-9C72-9A464DAB9687}"/>
                </a:ext>
              </a:extLst>
            </p:cNvPr>
            <p:cNvSpPr/>
            <p:nvPr/>
          </p:nvSpPr>
          <p:spPr bwMode="auto">
            <a:xfrm>
              <a:off x="9506166" y="2300513"/>
              <a:ext cx="53888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mj-lt"/>
                  <a:ea typeface="Segoe UI" pitchFamily="34" charset="0"/>
                  <a:cs typeface="Segoe UI" pitchFamily="34" charset="0"/>
                </a:rPr>
                <a:t>2</a:t>
              </a:r>
            </a:p>
          </p:txBody>
        </p:sp>
        <p:sp>
          <p:nvSpPr>
            <p:cNvPr id="17" name="Rectangle 16">
              <a:extLst>
                <a:ext uri="{FF2B5EF4-FFF2-40B4-BE49-F238E27FC236}">
                  <a16:creationId xmlns:a16="http://schemas.microsoft.com/office/drawing/2014/main" id="{EF94C5DB-D5F1-4138-9327-1CE554B0553E}"/>
                </a:ext>
              </a:extLst>
            </p:cNvPr>
            <p:cNvSpPr/>
            <p:nvPr/>
          </p:nvSpPr>
          <p:spPr bwMode="auto">
            <a:xfrm>
              <a:off x="10280563" y="2300513"/>
              <a:ext cx="53888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mj-lt"/>
                  <a:ea typeface="Segoe UI" pitchFamily="34" charset="0"/>
                  <a:cs typeface="Segoe UI" pitchFamily="34" charset="0"/>
                </a:rPr>
                <a:t>3</a:t>
              </a:r>
            </a:p>
          </p:txBody>
        </p:sp>
        <p:sp>
          <p:nvSpPr>
            <p:cNvPr id="18" name="Rectangle 17">
              <a:extLst>
                <a:ext uri="{FF2B5EF4-FFF2-40B4-BE49-F238E27FC236}">
                  <a16:creationId xmlns:a16="http://schemas.microsoft.com/office/drawing/2014/main" id="{0CA9B2AF-BF3E-4B23-BFB6-19DB045DCB2B}"/>
                </a:ext>
              </a:extLst>
            </p:cNvPr>
            <p:cNvSpPr/>
            <p:nvPr/>
          </p:nvSpPr>
          <p:spPr bwMode="auto">
            <a:xfrm>
              <a:off x="11054961" y="2300513"/>
              <a:ext cx="53888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mj-lt"/>
                  <a:ea typeface="Segoe UI" pitchFamily="34" charset="0"/>
                  <a:cs typeface="Segoe UI" pitchFamily="34" charset="0"/>
                </a:rPr>
                <a:t>4</a:t>
              </a:r>
            </a:p>
          </p:txBody>
        </p:sp>
        <p:cxnSp>
          <p:nvCxnSpPr>
            <p:cNvPr id="47" name="Straight Arrow Connector 46">
              <a:extLst>
                <a:ext uri="{FF2B5EF4-FFF2-40B4-BE49-F238E27FC236}">
                  <a16:creationId xmlns:a16="http://schemas.microsoft.com/office/drawing/2014/main" id="{2C1B19AC-A2F6-4390-B33D-F1DFF1409465}"/>
                </a:ext>
                <a:ext uri="{C183D7F6-B498-43B3-948B-1728B52AA6E4}">
                  <adec:decorative xmlns:adec="http://schemas.microsoft.com/office/drawing/2017/decorative" val="1"/>
                </a:ext>
              </a:extLst>
            </p:cNvPr>
            <p:cNvCxnSpPr>
              <a:cxnSpLocks/>
            </p:cNvCxnSpPr>
            <p:nvPr/>
          </p:nvCxnSpPr>
          <p:spPr>
            <a:xfrm flipH="1">
              <a:off x="7629349" y="2358570"/>
              <a:ext cx="823131"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F3C549C-C506-4E5F-A782-3D7AFB667AE1}"/>
                </a:ext>
              </a:extLst>
            </p:cNvPr>
            <p:cNvSpPr/>
            <p:nvPr/>
          </p:nvSpPr>
          <p:spPr bwMode="auto">
            <a:xfrm>
              <a:off x="7654896" y="3301026"/>
              <a:ext cx="1604964"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2">
                      <a:lumMod val="75000"/>
                    </a:schemeClr>
                  </a:solidFill>
                  <a:latin typeface="+mj-lt"/>
                  <a:ea typeface="Segoe UI" pitchFamily="34" charset="0"/>
                  <a:cs typeface="Segoe UI" pitchFamily="34" charset="0"/>
                </a:rPr>
                <a:t>Network firewall</a:t>
              </a:r>
            </a:p>
          </p:txBody>
        </p:sp>
        <p:cxnSp>
          <p:nvCxnSpPr>
            <p:cNvPr id="22" name="Straight Connector 21">
              <a:extLst>
                <a:ext uri="{FF2B5EF4-FFF2-40B4-BE49-F238E27FC236}">
                  <a16:creationId xmlns:a16="http://schemas.microsoft.com/office/drawing/2014/main" id="{34B840B4-5D2B-4F15-8D4A-D0AB63EF14F8}"/>
                </a:ext>
                <a:ext uri="{C183D7F6-B498-43B3-948B-1728B52AA6E4}">
                  <adec:decorative xmlns:adec="http://schemas.microsoft.com/office/drawing/2017/decorative" val="1"/>
                </a:ext>
              </a:extLst>
            </p:cNvPr>
            <p:cNvCxnSpPr>
              <a:cxnSpLocks/>
            </p:cNvCxnSpPr>
            <p:nvPr/>
          </p:nvCxnSpPr>
          <p:spPr>
            <a:xfrm>
              <a:off x="5109029" y="3584348"/>
              <a:ext cx="6696699" cy="0"/>
            </a:xfrm>
            <a:prstGeom prst="line">
              <a:avLst/>
            </a:prstGeom>
            <a:ln w="28575">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B032E06-2A7F-4A54-AD62-B8415CA0025C}"/>
                </a:ext>
                <a:ext uri="{C183D7F6-B498-43B3-948B-1728B52AA6E4}">
                  <adec:decorative xmlns:adec="http://schemas.microsoft.com/office/drawing/2017/decorative" val="1"/>
                </a:ext>
              </a:extLst>
            </p:cNvPr>
            <p:cNvCxnSpPr>
              <a:cxnSpLocks/>
            </p:cNvCxnSpPr>
            <p:nvPr/>
          </p:nvCxnSpPr>
          <p:spPr>
            <a:xfrm>
              <a:off x="10162807" y="2873829"/>
              <a:ext cx="0" cy="667657"/>
            </a:xfrm>
            <a:prstGeom prst="straightConnector1">
              <a:avLst/>
            </a:prstGeom>
            <a:ln w="19050">
              <a:solidFill>
                <a:srgbClr val="FF0000"/>
              </a:solidFill>
              <a:prstDash val="dash"/>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A8C604C-75B3-451F-B0DB-0C9A7EC8C404}"/>
                </a:ext>
              </a:extLst>
            </p:cNvPr>
            <p:cNvSpPr txBox="1"/>
            <p:nvPr/>
          </p:nvSpPr>
          <p:spPr>
            <a:xfrm>
              <a:off x="10320059" y="3339126"/>
              <a:ext cx="1348066" cy="217534"/>
            </a:xfrm>
            <a:prstGeom prst="rect">
              <a:avLst/>
            </a:prstGeom>
            <a:noFill/>
          </p:spPr>
          <p:txBody>
            <a:bodyPr wrap="square" lIns="0" tIns="0" rIns="0" bIns="0" rtlCol="0">
              <a:noAutofit/>
            </a:bodyPr>
            <a:lstStyle/>
            <a:p>
              <a:pPr>
                <a:lnSpc>
                  <a:spcPct val="90000"/>
                </a:lnSpc>
                <a:spcAft>
                  <a:spcPts val="600"/>
                </a:spcAft>
              </a:pPr>
              <a:r>
                <a:rPr lang="en-US" sz="1400" dirty="0">
                  <a:solidFill>
                    <a:srgbClr val="C00000"/>
                  </a:solidFill>
                </a:rPr>
                <a:t>No Line of Sight</a:t>
              </a:r>
            </a:p>
          </p:txBody>
        </p:sp>
        <p:sp>
          <p:nvSpPr>
            <p:cNvPr id="54" name="Rectangle 53">
              <a:extLst>
                <a:ext uri="{FF2B5EF4-FFF2-40B4-BE49-F238E27FC236}">
                  <a16:creationId xmlns:a16="http://schemas.microsoft.com/office/drawing/2014/main" id="{CE2E33F8-950E-4411-BDC1-CB474D1ACE30}"/>
                </a:ext>
              </a:extLst>
            </p:cNvPr>
            <p:cNvSpPr/>
            <p:nvPr/>
          </p:nvSpPr>
          <p:spPr bwMode="auto">
            <a:xfrm>
              <a:off x="10010601" y="3397689"/>
              <a:ext cx="304800"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2400" dirty="0">
                  <a:solidFill>
                    <a:srgbClr val="FF0000"/>
                  </a:solidFill>
                  <a:latin typeface="+mj-lt"/>
                  <a:ea typeface="Segoe UI" pitchFamily="34" charset="0"/>
                  <a:cs typeface="Segoe UI" pitchFamily="34" charset="0"/>
                </a:rPr>
                <a:t>X</a:t>
              </a:r>
            </a:p>
          </p:txBody>
        </p:sp>
        <p:sp>
          <p:nvSpPr>
            <p:cNvPr id="25" name="Rectangle 24">
              <a:extLst>
                <a:ext uri="{FF2B5EF4-FFF2-40B4-BE49-F238E27FC236}">
                  <a16:creationId xmlns:a16="http://schemas.microsoft.com/office/drawing/2014/main" id="{AB72432C-D844-46A1-8185-EC8EEA376C30}"/>
                </a:ext>
              </a:extLst>
            </p:cNvPr>
            <p:cNvSpPr/>
            <p:nvPr/>
          </p:nvSpPr>
          <p:spPr bwMode="auto">
            <a:xfrm>
              <a:off x="5109029" y="4354285"/>
              <a:ext cx="2452914" cy="8853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mj-lt"/>
                  <a:ea typeface="Segoe UI" pitchFamily="34" charset="0"/>
                  <a:cs typeface="Segoe UI" pitchFamily="34" charset="0"/>
                </a:rPr>
                <a:t>Self-hosted agents</a:t>
              </a:r>
            </a:p>
          </p:txBody>
        </p:sp>
        <p:sp>
          <p:nvSpPr>
            <p:cNvPr id="32" name="Rectangle 31">
              <a:extLst>
                <a:ext uri="{FF2B5EF4-FFF2-40B4-BE49-F238E27FC236}">
                  <a16:creationId xmlns:a16="http://schemas.microsoft.com/office/drawing/2014/main" id="{AD903FB9-388F-4961-8112-7B89D545DA4C}"/>
                </a:ext>
              </a:extLst>
            </p:cNvPr>
            <p:cNvSpPr/>
            <p:nvPr/>
          </p:nvSpPr>
          <p:spPr bwMode="auto">
            <a:xfrm>
              <a:off x="5226674" y="4727760"/>
              <a:ext cx="41754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mj-lt"/>
                  <a:ea typeface="Segoe UI" pitchFamily="34" charset="0"/>
                  <a:cs typeface="Segoe UI" pitchFamily="34" charset="0"/>
                </a:rPr>
                <a:t>1</a:t>
              </a:r>
            </a:p>
          </p:txBody>
        </p:sp>
        <p:sp>
          <p:nvSpPr>
            <p:cNvPr id="33" name="Rectangle 32">
              <a:extLst>
                <a:ext uri="{FF2B5EF4-FFF2-40B4-BE49-F238E27FC236}">
                  <a16:creationId xmlns:a16="http://schemas.microsoft.com/office/drawing/2014/main" id="{792C8415-E2E3-4E54-B5BD-56E453832B27}"/>
                </a:ext>
              </a:extLst>
            </p:cNvPr>
            <p:cNvSpPr/>
            <p:nvPr/>
          </p:nvSpPr>
          <p:spPr bwMode="auto">
            <a:xfrm>
              <a:off x="5826700" y="4727760"/>
              <a:ext cx="41754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mj-lt"/>
                  <a:ea typeface="Segoe UI" pitchFamily="34" charset="0"/>
                  <a:cs typeface="Segoe UI" pitchFamily="34" charset="0"/>
                </a:rPr>
                <a:t>2</a:t>
              </a:r>
            </a:p>
          </p:txBody>
        </p:sp>
        <p:sp>
          <p:nvSpPr>
            <p:cNvPr id="34" name="Rectangle 33">
              <a:extLst>
                <a:ext uri="{FF2B5EF4-FFF2-40B4-BE49-F238E27FC236}">
                  <a16:creationId xmlns:a16="http://schemas.microsoft.com/office/drawing/2014/main" id="{6F460665-3E3D-487B-A575-8A965F95298C}"/>
                </a:ext>
              </a:extLst>
            </p:cNvPr>
            <p:cNvSpPr/>
            <p:nvPr/>
          </p:nvSpPr>
          <p:spPr bwMode="auto">
            <a:xfrm>
              <a:off x="6426727" y="4727760"/>
              <a:ext cx="41754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mj-lt"/>
                  <a:ea typeface="Segoe UI" pitchFamily="34" charset="0"/>
                  <a:cs typeface="Segoe UI" pitchFamily="34" charset="0"/>
                </a:rPr>
                <a:t>3</a:t>
              </a:r>
            </a:p>
          </p:txBody>
        </p:sp>
        <p:sp>
          <p:nvSpPr>
            <p:cNvPr id="35" name="Rectangle 34">
              <a:extLst>
                <a:ext uri="{FF2B5EF4-FFF2-40B4-BE49-F238E27FC236}">
                  <a16:creationId xmlns:a16="http://schemas.microsoft.com/office/drawing/2014/main" id="{AE00D017-8033-4E31-9718-7B52DB04B088}"/>
                </a:ext>
              </a:extLst>
            </p:cNvPr>
            <p:cNvSpPr/>
            <p:nvPr/>
          </p:nvSpPr>
          <p:spPr bwMode="auto">
            <a:xfrm>
              <a:off x="7026753" y="4727760"/>
              <a:ext cx="417545" cy="391180"/>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latin typeface="+mj-lt"/>
                  <a:ea typeface="Segoe UI" pitchFamily="34" charset="0"/>
                  <a:cs typeface="Segoe UI" pitchFamily="34" charset="0"/>
                </a:rPr>
                <a:t>4</a:t>
              </a:r>
            </a:p>
          </p:txBody>
        </p:sp>
        <p:cxnSp>
          <p:nvCxnSpPr>
            <p:cNvPr id="43" name="Straight Arrow Connector 42">
              <a:extLst>
                <a:ext uri="{FF2B5EF4-FFF2-40B4-BE49-F238E27FC236}">
                  <a16:creationId xmlns:a16="http://schemas.microsoft.com/office/drawing/2014/main" id="{6FB765C4-BEDD-42A9-A3B0-7DC210838EBE}"/>
                </a:ext>
                <a:ext uri="{C183D7F6-B498-43B3-948B-1728B52AA6E4}">
                  <adec:decorative xmlns:adec="http://schemas.microsoft.com/office/drawing/2017/decorative" val="1"/>
                </a:ext>
              </a:extLst>
            </p:cNvPr>
            <p:cNvCxnSpPr>
              <a:cxnSpLocks/>
            </p:cNvCxnSpPr>
            <p:nvPr/>
          </p:nvCxnSpPr>
          <p:spPr>
            <a:xfrm flipV="1">
              <a:off x="5770336" y="2691693"/>
              <a:ext cx="0" cy="1662593"/>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0E0AEDA-DBC0-479A-B814-CAC32590B461}"/>
                </a:ext>
              </a:extLst>
            </p:cNvPr>
            <p:cNvSpPr/>
            <p:nvPr/>
          </p:nvSpPr>
          <p:spPr bwMode="auto">
            <a:xfrm>
              <a:off x="7823200" y="4354286"/>
              <a:ext cx="3982528" cy="8853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mj-lt"/>
                  <a:ea typeface="Segoe UI" pitchFamily="34" charset="0"/>
                  <a:cs typeface="Segoe UI" pitchFamily="34" charset="0"/>
                </a:rPr>
                <a:t>Target on-premises stages</a:t>
              </a:r>
            </a:p>
          </p:txBody>
        </p:sp>
        <p:sp>
          <p:nvSpPr>
            <p:cNvPr id="27" name="Rectangle 26">
              <a:extLst>
                <a:ext uri="{FF2B5EF4-FFF2-40B4-BE49-F238E27FC236}">
                  <a16:creationId xmlns:a16="http://schemas.microsoft.com/office/drawing/2014/main" id="{320C82D1-D5BC-43E9-94B2-9F9F3ABA536A}"/>
                </a:ext>
              </a:extLst>
            </p:cNvPr>
            <p:cNvSpPr/>
            <p:nvPr/>
          </p:nvSpPr>
          <p:spPr bwMode="auto">
            <a:xfrm>
              <a:off x="8050159" y="4692008"/>
              <a:ext cx="712840" cy="42693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latin typeface="+mj-lt"/>
                  <a:ea typeface="Segoe UI" pitchFamily="34" charset="0"/>
                  <a:cs typeface="Segoe UI" pitchFamily="34" charset="0"/>
                </a:rPr>
                <a:t>Server1</a:t>
              </a:r>
            </a:p>
          </p:txBody>
        </p:sp>
        <p:sp>
          <p:nvSpPr>
            <p:cNvPr id="28" name="Rectangle 27">
              <a:extLst>
                <a:ext uri="{FF2B5EF4-FFF2-40B4-BE49-F238E27FC236}">
                  <a16:creationId xmlns:a16="http://schemas.microsoft.com/office/drawing/2014/main" id="{A6CA8044-0175-4708-92B0-9E89D677CCFD}"/>
                </a:ext>
              </a:extLst>
            </p:cNvPr>
            <p:cNvSpPr/>
            <p:nvPr/>
          </p:nvSpPr>
          <p:spPr bwMode="auto">
            <a:xfrm>
              <a:off x="8988749" y="4692008"/>
              <a:ext cx="712840" cy="42693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latin typeface="+mj-lt"/>
                  <a:ea typeface="Segoe UI" pitchFamily="34" charset="0"/>
                  <a:cs typeface="Segoe UI" pitchFamily="34" charset="0"/>
                </a:rPr>
                <a:t>Server2</a:t>
              </a:r>
            </a:p>
          </p:txBody>
        </p:sp>
        <p:sp>
          <p:nvSpPr>
            <p:cNvPr id="29" name="Rectangle 28">
              <a:extLst>
                <a:ext uri="{FF2B5EF4-FFF2-40B4-BE49-F238E27FC236}">
                  <a16:creationId xmlns:a16="http://schemas.microsoft.com/office/drawing/2014/main" id="{62F0D048-5772-4320-BD65-30FA4785B44E}"/>
                </a:ext>
              </a:extLst>
            </p:cNvPr>
            <p:cNvSpPr/>
            <p:nvPr/>
          </p:nvSpPr>
          <p:spPr bwMode="auto">
            <a:xfrm>
              <a:off x="9927339" y="4692008"/>
              <a:ext cx="712840" cy="42693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latin typeface="+mj-lt"/>
                  <a:ea typeface="Segoe UI" pitchFamily="34" charset="0"/>
                  <a:cs typeface="Segoe UI" pitchFamily="34" charset="0"/>
                </a:rPr>
                <a:t>Server3</a:t>
              </a:r>
            </a:p>
          </p:txBody>
        </p:sp>
        <p:sp>
          <p:nvSpPr>
            <p:cNvPr id="30" name="Rectangle 29">
              <a:extLst>
                <a:ext uri="{FF2B5EF4-FFF2-40B4-BE49-F238E27FC236}">
                  <a16:creationId xmlns:a16="http://schemas.microsoft.com/office/drawing/2014/main" id="{38EBA342-B09D-4023-BC94-E26E724BE077}"/>
                </a:ext>
              </a:extLst>
            </p:cNvPr>
            <p:cNvSpPr/>
            <p:nvPr/>
          </p:nvSpPr>
          <p:spPr bwMode="auto">
            <a:xfrm>
              <a:off x="10865929" y="4692008"/>
              <a:ext cx="712840" cy="426932"/>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latin typeface="+mj-lt"/>
                  <a:ea typeface="Segoe UI" pitchFamily="34" charset="0"/>
                  <a:cs typeface="Segoe UI" pitchFamily="34" charset="0"/>
                </a:rPr>
                <a:t>Server4</a:t>
              </a:r>
            </a:p>
          </p:txBody>
        </p:sp>
        <p:cxnSp>
          <p:nvCxnSpPr>
            <p:cNvPr id="38" name="Connector: Elbow 37">
              <a:extLst>
                <a:ext uri="{FF2B5EF4-FFF2-40B4-BE49-F238E27FC236}">
                  <a16:creationId xmlns:a16="http://schemas.microsoft.com/office/drawing/2014/main" id="{E46CF326-362F-43E5-973D-D149E646B5EE}"/>
                </a:ext>
                <a:ext uri="{C183D7F6-B498-43B3-948B-1728B52AA6E4}">
                  <adec:decorative xmlns:adec="http://schemas.microsoft.com/office/drawing/2017/decorative" val="1"/>
                </a:ext>
              </a:extLst>
            </p:cNvPr>
            <p:cNvCxnSpPr>
              <a:cxnSpLocks/>
            </p:cNvCxnSpPr>
            <p:nvPr/>
          </p:nvCxnSpPr>
          <p:spPr>
            <a:xfrm rot="16200000" flipH="1">
              <a:off x="8074975" y="3500167"/>
              <a:ext cx="12700" cy="3478978"/>
            </a:xfrm>
            <a:prstGeom prst="bentConnector3">
              <a:avLst>
                <a:gd name="adj1" fmla="val 2942858"/>
              </a:avLst>
            </a:prstGeom>
            <a:ln w="19050">
              <a:solidFill>
                <a:srgbClr val="007E36"/>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F98284D-8559-4C96-9B46-1A338CC7EC54}"/>
                </a:ext>
              </a:extLst>
            </p:cNvPr>
            <p:cNvSpPr/>
            <p:nvPr/>
          </p:nvSpPr>
          <p:spPr bwMode="auto">
            <a:xfrm>
              <a:off x="6901081" y="5456011"/>
              <a:ext cx="2360488" cy="3323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rgbClr val="007E36"/>
                  </a:solidFill>
                  <a:ea typeface="Segoe UI" pitchFamily="34" charset="0"/>
                  <a:cs typeface="Segoe UI" pitchFamily="34" charset="0"/>
                </a:rPr>
                <a:t>Has line of sight, and so can deploy artifacts to these servers</a:t>
              </a:r>
            </a:p>
          </p:txBody>
        </p:sp>
      </p:grpSp>
    </p:spTree>
    <p:extLst>
      <p:ext uri="{BB962C8B-B14F-4D97-AF65-F5344CB8AC3E}">
        <p14:creationId xmlns:p14="http://schemas.microsoft.com/office/powerpoint/2010/main" val="368995956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0915-550D-4D51-AF2F-BC5F6541374D}"/>
              </a:ext>
            </a:extLst>
          </p:cNvPr>
          <p:cNvSpPr>
            <a:spLocks noGrp="1"/>
          </p:cNvSpPr>
          <p:nvPr>
            <p:ph type="title"/>
          </p:nvPr>
        </p:nvSpPr>
        <p:spPr>
          <a:xfrm>
            <a:off x="465138" y="632779"/>
            <a:ext cx="11533187" cy="411162"/>
          </a:xfrm>
        </p:spPr>
        <p:txBody>
          <a:bodyPr/>
          <a:lstStyle/>
          <a:p>
            <a:r>
              <a:rPr lang="en-US" dirty="0"/>
              <a:t>Other considerations</a:t>
            </a:r>
          </a:p>
        </p:txBody>
      </p:sp>
      <p:pic>
        <p:nvPicPr>
          <p:cNvPr id="5" name="Picture 4">
            <a:extLst>
              <a:ext uri="{FF2B5EF4-FFF2-40B4-BE49-F238E27FC236}">
                <a16:creationId xmlns:a16="http://schemas.microsoft.com/office/drawing/2014/main" id="{A0290FAC-0906-4051-9280-16BBFF552FF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2251437"/>
            <a:ext cx="12436475" cy="1304217"/>
          </a:xfrm>
          <a:prstGeom prst="rect">
            <a:avLst/>
          </a:prstGeom>
        </p:spPr>
      </p:pic>
      <p:sp>
        <p:nvSpPr>
          <p:cNvPr id="12" name="Oval 11">
            <a:extLst>
              <a:ext uri="{FF2B5EF4-FFF2-40B4-BE49-F238E27FC236}">
                <a16:creationId xmlns:a16="http://schemas.microsoft.com/office/drawing/2014/main" id="{225A878D-57EC-4E7A-BC3A-6BF3C4786CCF}"/>
              </a:ext>
            </a:extLst>
          </p:cNvPr>
          <p:cNvSpPr/>
          <p:nvPr/>
        </p:nvSpPr>
        <p:spPr bwMode="auto">
          <a:xfrm>
            <a:off x="784612" y="2435990"/>
            <a:ext cx="2177074" cy="2177072"/>
          </a:xfrm>
          <a:prstGeom prst="ellipse">
            <a:avLst/>
          </a:prstGeom>
          <a:solidFill>
            <a:schemeClr val="bg1">
              <a:lumMod val="95000"/>
            </a:schemeClr>
          </a:solidFill>
          <a:ln w="762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2000">
                <a:solidFill>
                  <a:schemeClr val="tx1"/>
                </a:solidFill>
                <a:latin typeface="+mj-lt"/>
              </a:rPr>
              <a:t>Authentication</a:t>
            </a:r>
          </a:p>
        </p:txBody>
      </p:sp>
      <p:sp>
        <p:nvSpPr>
          <p:cNvPr id="15" name="Oval 14">
            <a:extLst>
              <a:ext uri="{FF2B5EF4-FFF2-40B4-BE49-F238E27FC236}">
                <a16:creationId xmlns:a16="http://schemas.microsoft.com/office/drawing/2014/main" id="{8E578E5E-15EA-41E8-AB19-08F77AB0336C}"/>
              </a:ext>
              <a:ext uri="{C183D7F6-B498-43B3-948B-1728B52AA6E4}">
                <adec:decorative xmlns:adec="http://schemas.microsoft.com/office/drawing/2017/decorative" val="1"/>
              </a:ext>
            </a:extLst>
          </p:cNvPr>
          <p:cNvSpPr/>
          <p:nvPr/>
        </p:nvSpPr>
        <p:spPr bwMode="auto">
          <a:xfrm>
            <a:off x="3682373" y="2437456"/>
            <a:ext cx="2177074" cy="2177072"/>
          </a:xfrm>
          <a:prstGeom prst="ellipse">
            <a:avLst/>
          </a:prstGeom>
          <a:solidFill>
            <a:schemeClr val="bg1">
              <a:lumMod val="95000"/>
            </a:schemeClr>
          </a:solidFill>
          <a:ln w="762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2000">
                <a:solidFill>
                  <a:schemeClr val="tx1"/>
                </a:solidFill>
                <a:latin typeface="+mj-lt"/>
              </a:rPr>
              <a:t>Personal</a:t>
            </a:r>
            <a:br>
              <a:rPr lang="en-US" sz="2000">
                <a:solidFill>
                  <a:schemeClr val="tx1"/>
                </a:solidFill>
                <a:latin typeface="+mj-lt"/>
              </a:rPr>
            </a:br>
            <a:r>
              <a:rPr lang="en-US" sz="2000">
                <a:solidFill>
                  <a:schemeClr val="tx1"/>
                </a:solidFill>
                <a:latin typeface="+mj-lt"/>
              </a:rPr>
              <a:t>Access Tokens</a:t>
            </a:r>
          </a:p>
        </p:txBody>
      </p:sp>
      <p:sp>
        <p:nvSpPr>
          <p:cNvPr id="13" name="Oval 12">
            <a:extLst>
              <a:ext uri="{FF2B5EF4-FFF2-40B4-BE49-F238E27FC236}">
                <a16:creationId xmlns:a16="http://schemas.microsoft.com/office/drawing/2014/main" id="{2D484986-AF41-4668-85F6-7A67635E2BA2}"/>
              </a:ext>
              <a:ext uri="{C183D7F6-B498-43B3-948B-1728B52AA6E4}">
                <adec:decorative xmlns:adec="http://schemas.microsoft.com/office/drawing/2017/decorative" val="1"/>
              </a:ext>
            </a:extLst>
          </p:cNvPr>
          <p:cNvSpPr/>
          <p:nvPr/>
        </p:nvSpPr>
        <p:spPr bwMode="auto">
          <a:xfrm>
            <a:off x="6580135" y="2437456"/>
            <a:ext cx="2177074" cy="2177072"/>
          </a:xfrm>
          <a:prstGeom prst="ellipse">
            <a:avLst/>
          </a:prstGeom>
          <a:solidFill>
            <a:schemeClr val="bg1">
              <a:lumMod val="95000"/>
            </a:schemeClr>
          </a:solidFill>
          <a:ln w="762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2000">
                <a:solidFill>
                  <a:schemeClr val="tx1"/>
                </a:solidFill>
                <a:latin typeface="+mj-lt"/>
              </a:rPr>
              <a:t>Interactive vs</a:t>
            </a:r>
            <a:br>
              <a:rPr lang="en-US" sz="2000">
                <a:solidFill>
                  <a:schemeClr val="tx1"/>
                </a:solidFill>
                <a:latin typeface="+mj-lt"/>
              </a:rPr>
            </a:br>
            <a:r>
              <a:rPr lang="en-US" sz="2000">
                <a:solidFill>
                  <a:schemeClr val="tx1"/>
                </a:solidFill>
                <a:latin typeface="+mj-lt"/>
              </a:rPr>
              <a:t>Service</a:t>
            </a:r>
            <a:br>
              <a:rPr lang="en-US" sz="2000">
                <a:solidFill>
                  <a:schemeClr val="tx1"/>
                </a:solidFill>
                <a:latin typeface="+mj-lt"/>
              </a:rPr>
            </a:br>
            <a:r>
              <a:rPr lang="en-US" sz="2000">
                <a:solidFill>
                  <a:schemeClr val="tx1"/>
                </a:solidFill>
                <a:latin typeface="+mj-lt"/>
              </a:rPr>
              <a:t>processes</a:t>
            </a:r>
          </a:p>
        </p:txBody>
      </p:sp>
      <p:sp>
        <p:nvSpPr>
          <p:cNvPr id="14" name="Oval 13">
            <a:extLst>
              <a:ext uri="{FF2B5EF4-FFF2-40B4-BE49-F238E27FC236}">
                <a16:creationId xmlns:a16="http://schemas.microsoft.com/office/drawing/2014/main" id="{E8DB8D30-D04A-4755-A994-75D55C1349B6}"/>
              </a:ext>
              <a:ext uri="{C183D7F6-B498-43B3-948B-1728B52AA6E4}">
                <adec:decorative xmlns:adec="http://schemas.microsoft.com/office/drawing/2017/decorative" val="1"/>
              </a:ext>
            </a:extLst>
          </p:cNvPr>
          <p:cNvSpPr/>
          <p:nvPr/>
        </p:nvSpPr>
        <p:spPr bwMode="auto">
          <a:xfrm>
            <a:off x="9477897" y="2437456"/>
            <a:ext cx="2177074" cy="2177072"/>
          </a:xfrm>
          <a:prstGeom prst="ellipse">
            <a:avLst/>
          </a:prstGeom>
          <a:solidFill>
            <a:schemeClr val="bg1">
              <a:lumMod val="95000"/>
            </a:schemeClr>
          </a:solidFill>
          <a:ln w="762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2000">
                <a:solidFill>
                  <a:schemeClr val="tx1"/>
                </a:solidFill>
                <a:latin typeface="+mj-lt"/>
              </a:rPr>
              <a:t>Agent version</a:t>
            </a:r>
            <a:br>
              <a:rPr lang="en-US" sz="2000">
                <a:solidFill>
                  <a:schemeClr val="tx1"/>
                </a:solidFill>
                <a:latin typeface="+mj-lt"/>
              </a:rPr>
            </a:br>
            <a:r>
              <a:rPr lang="en-US" sz="2000">
                <a:solidFill>
                  <a:schemeClr val="tx1"/>
                </a:solidFill>
                <a:latin typeface="+mj-lt"/>
              </a:rPr>
              <a:t>and upgrades</a:t>
            </a:r>
          </a:p>
        </p:txBody>
      </p:sp>
    </p:spTree>
    <p:extLst>
      <p:ext uri="{BB962C8B-B14F-4D97-AF65-F5344CB8AC3E}">
        <p14:creationId xmlns:p14="http://schemas.microsoft.com/office/powerpoint/2010/main" val="40380439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27038" y="3317212"/>
            <a:ext cx="9070923" cy="360099"/>
          </a:xfrm>
        </p:spPr>
        <p:txBody>
          <a:bodyPr/>
          <a:lstStyle/>
          <a:p>
            <a:r>
              <a:rPr lang="en-US" dirty="0"/>
              <a:t>Lesson 07: Labs</a:t>
            </a:r>
          </a:p>
        </p:txBody>
      </p:sp>
      <p:pic>
        <p:nvPicPr>
          <p:cNvPr id="3" name="Picture 2" descr="Icon of a lab flask">
            <a:extLst>
              <a:ext uri="{FF2B5EF4-FFF2-40B4-BE49-F238E27FC236}">
                <a16:creationId xmlns:a16="http://schemas.microsoft.com/office/drawing/2014/main" id="{20C5C0DF-0B14-473F-8D9F-16A60A554754}"/>
              </a:ext>
            </a:extLst>
          </p:cNvPr>
          <p:cNvPicPr>
            <a:picLocks noChangeAspect="1"/>
          </p:cNvPicPr>
          <p:nvPr/>
        </p:nvPicPr>
        <p:blipFill>
          <a:blip r:embed="rId2"/>
          <a:stretch>
            <a:fillRect/>
          </a:stretch>
        </p:blipFill>
        <p:spPr>
          <a:xfrm>
            <a:off x="10571255" y="2966769"/>
            <a:ext cx="729536" cy="1060986"/>
          </a:xfrm>
          <a:prstGeom prst="rect">
            <a:avLst/>
          </a:prstGeom>
        </p:spPr>
      </p:pic>
    </p:spTree>
    <p:extLst>
      <p:ext uri="{BB962C8B-B14F-4D97-AF65-F5344CB8AC3E}">
        <p14:creationId xmlns:p14="http://schemas.microsoft.com/office/powerpoint/2010/main" val="21340435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53F7E-D78D-41DE-B3DF-2C2EC01C0A6A}"/>
              </a:ext>
            </a:extLst>
          </p:cNvPr>
          <p:cNvSpPr>
            <a:spLocks noGrp="1"/>
          </p:cNvSpPr>
          <p:nvPr>
            <p:ph type="title"/>
          </p:nvPr>
        </p:nvSpPr>
        <p:spPr>
          <a:xfrm>
            <a:off x="465138" y="632779"/>
            <a:ext cx="11533187" cy="411162"/>
          </a:xfrm>
        </p:spPr>
        <p:txBody>
          <a:bodyPr/>
          <a:lstStyle/>
          <a:p>
            <a:r>
              <a:rPr lang="en-US" dirty="0"/>
              <a:t>Module overview </a:t>
            </a:r>
          </a:p>
        </p:txBody>
      </p:sp>
      <p:pic>
        <p:nvPicPr>
          <p:cNvPr id="80" name="Picture 79" descr="Icon of a fragmented arc with an arrow going upwards">
            <a:extLst>
              <a:ext uri="{FF2B5EF4-FFF2-40B4-BE49-F238E27FC236}">
                <a16:creationId xmlns:a16="http://schemas.microsoft.com/office/drawing/2014/main" id="{51A07C47-C634-411B-9525-F0EE2DF2F60E}"/>
              </a:ext>
            </a:extLst>
          </p:cNvPr>
          <p:cNvPicPr>
            <a:picLocks noChangeAspect="1"/>
          </p:cNvPicPr>
          <p:nvPr/>
        </p:nvPicPr>
        <p:blipFill>
          <a:blip r:embed="rId2"/>
          <a:stretch>
            <a:fillRect/>
          </a:stretch>
        </p:blipFill>
        <p:spPr>
          <a:xfrm>
            <a:off x="465138" y="2395403"/>
            <a:ext cx="952500" cy="952500"/>
          </a:xfrm>
          <a:prstGeom prst="rect">
            <a:avLst/>
          </a:prstGeom>
        </p:spPr>
      </p:pic>
      <p:sp>
        <p:nvSpPr>
          <p:cNvPr id="4" name="Rectangle 3">
            <a:extLst>
              <a:ext uri="{FF2B5EF4-FFF2-40B4-BE49-F238E27FC236}">
                <a16:creationId xmlns:a16="http://schemas.microsoft.com/office/drawing/2014/main" id="{FDABB7D5-A1F6-4F7E-8103-B69C5E2BD882}"/>
              </a:ext>
            </a:extLst>
          </p:cNvPr>
          <p:cNvSpPr/>
          <p:nvPr/>
        </p:nvSpPr>
        <p:spPr>
          <a:xfrm>
            <a:off x="1590986" y="2430973"/>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2: Continuous integration overview</a:t>
            </a:r>
          </a:p>
        </p:txBody>
      </p:sp>
      <p:cxnSp>
        <p:nvCxnSpPr>
          <p:cNvPr id="3" name="Straight Connector 2">
            <a:extLst>
              <a:ext uri="{FF2B5EF4-FFF2-40B4-BE49-F238E27FC236}">
                <a16:creationId xmlns:a16="http://schemas.microsoft.com/office/drawing/2014/main" id="{38597CC5-A0F7-419A-B1A2-6B726BDA3B12}"/>
              </a:ext>
              <a:ext uri="{C183D7F6-B498-43B3-948B-1728B52AA6E4}">
                <adec:decorative xmlns:adec="http://schemas.microsoft.com/office/drawing/2017/decorative" val="1"/>
              </a:ext>
            </a:extLst>
          </p:cNvPr>
          <p:cNvCxnSpPr>
            <a:cxnSpLocks/>
          </p:cNvCxnSpPr>
          <p:nvPr/>
        </p:nvCxnSpPr>
        <p:spPr>
          <a:xfrm>
            <a:off x="1590986" y="3365401"/>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2" name="Picture 81" descr="Icon of thick lines and circles arranged to form a square pattern">
            <a:extLst>
              <a:ext uri="{FF2B5EF4-FFF2-40B4-BE49-F238E27FC236}">
                <a16:creationId xmlns:a16="http://schemas.microsoft.com/office/drawing/2014/main" id="{EC7306CD-B6CA-4768-BFA6-B476855BFD5D}"/>
              </a:ext>
            </a:extLst>
          </p:cNvPr>
          <p:cNvPicPr>
            <a:picLocks noChangeAspect="1"/>
          </p:cNvPicPr>
          <p:nvPr/>
        </p:nvPicPr>
        <p:blipFill>
          <a:blip r:embed="rId3"/>
          <a:stretch>
            <a:fillRect/>
          </a:stretch>
        </p:blipFill>
        <p:spPr>
          <a:xfrm>
            <a:off x="427037" y="3497262"/>
            <a:ext cx="952500" cy="952500"/>
          </a:xfrm>
          <a:prstGeom prst="rect">
            <a:avLst/>
          </a:prstGeom>
        </p:spPr>
      </p:pic>
      <p:sp>
        <p:nvSpPr>
          <p:cNvPr id="5" name="Rectangle 4">
            <a:extLst>
              <a:ext uri="{FF2B5EF4-FFF2-40B4-BE49-F238E27FC236}">
                <a16:creationId xmlns:a16="http://schemas.microsoft.com/office/drawing/2014/main" id="{09332718-DCEF-4685-9E3D-298C832D190F}"/>
              </a:ext>
            </a:extLst>
          </p:cNvPr>
          <p:cNvSpPr/>
          <p:nvPr/>
        </p:nvSpPr>
        <p:spPr>
          <a:xfrm>
            <a:off x="1590986" y="3520003"/>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3: Implementing a build strategy</a:t>
            </a:r>
          </a:p>
        </p:txBody>
      </p:sp>
      <p:cxnSp>
        <p:nvCxnSpPr>
          <p:cNvPr id="7" name="Straight Connector 6">
            <a:extLst>
              <a:ext uri="{FF2B5EF4-FFF2-40B4-BE49-F238E27FC236}">
                <a16:creationId xmlns:a16="http://schemas.microsoft.com/office/drawing/2014/main" id="{C03D0D02-3848-493E-AB29-72C93B3F786D}"/>
              </a:ext>
              <a:ext uri="{C183D7F6-B498-43B3-948B-1728B52AA6E4}">
                <adec:decorative xmlns:adec="http://schemas.microsoft.com/office/drawing/2017/decorative" val="1"/>
              </a:ext>
            </a:extLst>
          </p:cNvPr>
          <p:cNvCxnSpPr>
            <a:cxnSpLocks/>
          </p:cNvCxnSpPr>
          <p:nvPr/>
        </p:nvCxnSpPr>
        <p:spPr>
          <a:xfrm>
            <a:off x="1590986" y="4449762"/>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4" name="Picture 83" descr="Icon of a gear and a arrow going across it">
            <a:extLst>
              <a:ext uri="{FF2B5EF4-FFF2-40B4-BE49-F238E27FC236}">
                <a16:creationId xmlns:a16="http://schemas.microsoft.com/office/drawing/2014/main" id="{3906631E-6F5B-4BD7-A297-AEAFE81D1789}"/>
              </a:ext>
            </a:extLst>
          </p:cNvPr>
          <p:cNvPicPr>
            <a:picLocks noChangeAspect="1"/>
          </p:cNvPicPr>
          <p:nvPr/>
        </p:nvPicPr>
        <p:blipFill>
          <a:blip r:embed="rId4"/>
          <a:stretch>
            <a:fillRect/>
          </a:stretch>
        </p:blipFill>
        <p:spPr>
          <a:xfrm>
            <a:off x="465138" y="4599121"/>
            <a:ext cx="952500" cy="952500"/>
          </a:xfrm>
          <a:prstGeom prst="rect">
            <a:avLst/>
          </a:prstGeom>
        </p:spPr>
      </p:pic>
      <p:sp>
        <p:nvSpPr>
          <p:cNvPr id="6" name="Rectangle 5">
            <a:extLst>
              <a:ext uri="{FF2B5EF4-FFF2-40B4-BE49-F238E27FC236}">
                <a16:creationId xmlns:a16="http://schemas.microsoft.com/office/drawing/2014/main" id="{98A54E0D-205F-4E58-834E-35C4CF81FE74}"/>
              </a:ext>
            </a:extLst>
          </p:cNvPr>
          <p:cNvSpPr/>
          <p:nvPr/>
        </p:nvSpPr>
        <p:spPr>
          <a:xfrm>
            <a:off x="1590986" y="4696210"/>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4: Integration with Azure Pipelines</a:t>
            </a:r>
          </a:p>
        </p:txBody>
      </p:sp>
      <p:pic>
        <p:nvPicPr>
          <p:cNvPr id="86" name="Picture 85" descr="Icon of different shapes integrating">
            <a:extLst>
              <a:ext uri="{FF2B5EF4-FFF2-40B4-BE49-F238E27FC236}">
                <a16:creationId xmlns:a16="http://schemas.microsoft.com/office/drawing/2014/main" id="{9704DE69-055F-426D-AC94-2B56D3CCE77C}"/>
              </a:ext>
            </a:extLst>
          </p:cNvPr>
          <p:cNvPicPr>
            <a:picLocks noChangeAspect="1"/>
          </p:cNvPicPr>
          <p:nvPr/>
        </p:nvPicPr>
        <p:blipFill>
          <a:blip r:embed="rId5"/>
          <a:stretch>
            <a:fillRect/>
          </a:stretch>
        </p:blipFill>
        <p:spPr>
          <a:xfrm>
            <a:off x="6359897" y="1284322"/>
            <a:ext cx="952500" cy="952500"/>
          </a:xfrm>
          <a:prstGeom prst="rect">
            <a:avLst/>
          </a:prstGeom>
        </p:spPr>
      </p:pic>
      <p:sp>
        <p:nvSpPr>
          <p:cNvPr id="8" name="Rectangle 7">
            <a:extLst>
              <a:ext uri="{FF2B5EF4-FFF2-40B4-BE49-F238E27FC236}">
                <a16:creationId xmlns:a16="http://schemas.microsoft.com/office/drawing/2014/main" id="{F2AD63A5-3B84-41DD-AEC7-625D80827BE1}"/>
              </a:ext>
            </a:extLst>
          </p:cNvPr>
          <p:cNvSpPr/>
          <p:nvPr/>
        </p:nvSpPr>
        <p:spPr>
          <a:xfrm>
            <a:off x="7592886" y="1378131"/>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5: Integrating external source control with Azure Pipelines</a:t>
            </a:r>
          </a:p>
        </p:txBody>
      </p:sp>
      <p:pic>
        <p:nvPicPr>
          <p:cNvPr id="20" name="Picture 19" descr="Icon of a person enclosed in  a frame">
            <a:extLst>
              <a:ext uri="{FF2B5EF4-FFF2-40B4-BE49-F238E27FC236}">
                <a16:creationId xmlns:a16="http://schemas.microsoft.com/office/drawing/2014/main" id="{0B33D237-2984-40BD-A95F-14C5056F3F88}"/>
              </a:ext>
            </a:extLst>
          </p:cNvPr>
          <p:cNvPicPr>
            <a:picLocks noChangeAspect="1"/>
          </p:cNvPicPr>
          <p:nvPr/>
        </p:nvPicPr>
        <p:blipFill>
          <a:blip r:embed="rId6"/>
          <a:stretch>
            <a:fillRect/>
          </a:stretch>
        </p:blipFill>
        <p:spPr>
          <a:xfrm>
            <a:off x="6363069" y="2375920"/>
            <a:ext cx="949328" cy="950976"/>
          </a:xfrm>
          <a:prstGeom prst="rect">
            <a:avLst/>
          </a:prstGeom>
        </p:spPr>
      </p:pic>
      <p:sp>
        <p:nvSpPr>
          <p:cNvPr id="9" name="Rectangle 8">
            <a:extLst>
              <a:ext uri="{FF2B5EF4-FFF2-40B4-BE49-F238E27FC236}">
                <a16:creationId xmlns:a16="http://schemas.microsoft.com/office/drawing/2014/main" id="{9F3EB9B1-0E28-4E31-9774-4454FDAA5A25}"/>
              </a:ext>
            </a:extLst>
          </p:cNvPr>
          <p:cNvSpPr/>
          <p:nvPr/>
        </p:nvSpPr>
        <p:spPr>
          <a:xfrm>
            <a:off x="7554785" y="2478867"/>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6: Set up self-hosted agents</a:t>
            </a:r>
          </a:p>
        </p:txBody>
      </p:sp>
      <p:cxnSp>
        <p:nvCxnSpPr>
          <p:cNvPr id="23" name="Straight Connector 22">
            <a:extLst>
              <a:ext uri="{FF2B5EF4-FFF2-40B4-BE49-F238E27FC236}">
                <a16:creationId xmlns:a16="http://schemas.microsoft.com/office/drawing/2014/main" id="{2A7FF626-278C-467E-B591-CEB1D0ACDC37}"/>
              </a:ext>
              <a:ext uri="{C183D7F6-B498-43B3-948B-1728B52AA6E4}">
                <adec:decorative xmlns:adec="http://schemas.microsoft.com/office/drawing/2017/decorative" val="1"/>
              </a:ext>
            </a:extLst>
          </p:cNvPr>
          <p:cNvCxnSpPr>
            <a:cxnSpLocks/>
          </p:cNvCxnSpPr>
          <p:nvPr/>
        </p:nvCxnSpPr>
        <p:spPr>
          <a:xfrm>
            <a:off x="7581773" y="2258940"/>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068C8CE-B7B6-47E7-8B13-C91D31B7C643}"/>
              </a:ext>
              <a:ext uri="{C183D7F6-B498-43B3-948B-1728B52AA6E4}">
                <adec:decorative xmlns:adec="http://schemas.microsoft.com/office/drawing/2017/decorative" val="1"/>
              </a:ext>
            </a:extLst>
          </p:cNvPr>
          <p:cNvCxnSpPr>
            <a:cxnSpLocks/>
          </p:cNvCxnSpPr>
          <p:nvPr/>
        </p:nvCxnSpPr>
        <p:spPr>
          <a:xfrm>
            <a:off x="7581773" y="3365401"/>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8" name="Picture 87" descr="Icon of a lab flask">
            <a:extLst>
              <a:ext uri="{FF2B5EF4-FFF2-40B4-BE49-F238E27FC236}">
                <a16:creationId xmlns:a16="http://schemas.microsoft.com/office/drawing/2014/main" id="{5D05AE61-18A1-48C1-B0EC-8CB569EA7E4C}"/>
              </a:ext>
            </a:extLst>
          </p:cNvPr>
          <p:cNvPicPr>
            <a:picLocks noChangeAspect="1"/>
          </p:cNvPicPr>
          <p:nvPr/>
        </p:nvPicPr>
        <p:blipFill>
          <a:blip r:embed="rId7"/>
          <a:stretch>
            <a:fillRect/>
          </a:stretch>
        </p:blipFill>
        <p:spPr>
          <a:xfrm>
            <a:off x="6363069" y="3497262"/>
            <a:ext cx="952500" cy="952500"/>
          </a:xfrm>
          <a:prstGeom prst="rect">
            <a:avLst/>
          </a:prstGeom>
        </p:spPr>
      </p:pic>
      <p:sp>
        <p:nvSpPr>
          <p:cNvPr id="11" name="Rectangle 10">
            <a:extLst>
              <a:ext uri="{FF2B5EF4-FFF2-40B4-BE49-F238E27FC236}">
                <a16:creationId xmlns:a16="http://schemas.microsoft.com/office/drawing/2014/main" id="{26F0C4BD-690E-4EFD-B7BB-A7CC62316FB8}"/>
              </a:ext>
            </a:extLst>
          </p:cNvPr>
          <p:cNvSpPr/>
          <p:nvPr/>
        </p:nvSpPr>
        <p:spPr>
          <a:xfrm>
            <a:off x="7581773" y="3563228"/>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7: Labs</a:t>
            </a:r>
          </a:p>
        </p:txBody>
      </p:sp>
      <p:cxnSp>
        <p:nvCxnSpPr>
          <p:cNvPr id="25" name="Straight Connector 24">
            <a:extLst>
              <a:ext uri="{FF2B5EF4-FFF2-40B4-BE49-F238E27FC236}">
                <a16:creationId xmlns:a16="http://schemas.microsoft.com/office/drawing/2014/main" id="{D24DAD17-722A-427C-8ACD-AB5D5072D5E1}"/>
              </a:ext>
              <a:ext uri="{C183D7F6-B498-43B3-948B-1728B52AA6E4}">
                <adec:decorative xmlns:adec="http://schemas.microsoft.com/office/drawing/2017/decorative" val="1"/>
              </a:ext>
            </a:extLst>
          </p:cNvPr>
          <p:cNvCxnSpPr>
            <a:cxnSpLocks/>
          </p:cNvCxnSpPr>
          <p:nvPr/>
        </p:nvCxnSpPr>
        <p:spPr>
          <a:xfrm>
            <a:off x="7581773" y="4449762"/>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89" descr="Icon of a document with a checkmark">
            <a:extLst>
              <a:ext uri="{FF2B5EF4-FFF2-40B4-BE49-F238E27FC236}">
                <a16:creationId xmlns:a16="http://schemas.microsoft.com/office/drawing/2014/main" id="{89521407-90EB-43C0-897A-6902510DF7BF}"/>
              </a:ext>
            </a:extLst>
          </p:cNvPr>
          <p:cNvPicPr>
            <a:picLocks noChangeAspect="1"/>
          </p:cNvPicPr>
          <p:nvPr/>
        </p:nvPicPr>
        <p:blipFill>
          <a:blip r:embed="rId8"/>
          <a:stretch>
            <a:fillRect/>
          </a:stretch>
        </p:blipFill>
        <p:spPr>
          <a:xfrm>
            <a:off x="6363069" y="4582716"/>
            <a:ext cx="952500" cy="952500"/>
          </a:xfrm>
          <a:prstGeom prst="rect">
            <a:avLst/>
          </a:prstGeom>
        </p:spPr>
      </p:pic>
      <p:sp>
        <p:nvSpPr>
          <p:cNvPr id="12" name="Rectangle 11">
            <a:extLst>
              <a:ext uri="{FF2B5EF4-FFF2-40B4-BE49-F238E27FC236}">
                <a16:creationId xmlns:a16="http://schemas.microsoft.com/office/drawing/2014/main" id="{4141888B-6DF1-4BAD-BDF1-EB7266162493}"/>
              </a:ext>
            </a:extLst>
          </p:cNvPr>
          <p:cNvSpPr/>
          <p:nvPr/>
        </p:nvSpPr>
        <p:spPr>
          <a:xfrm>
            <a:off x="7581773" y="4735584"/>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8: Module review and takeaways</a:t>
            </a:r>
          </a:p>
        </p:txBody>
      </p:sp>
      <p:pic>
        <p:nvPicPr>
          <p:cNvPr id="26" name="Picture 25" descr="Icon of a magnifying glass">
            <a:extLst>
              <a:ext uri="{FF2B5EF4-FFF2-40B4-BE49-F238E27FC236}">
                <a16:creationId xmlns:a16="http://schemas.microsoft.com/office/drawing/2014/main" id="{D64D8A6F-B2C4-47AC-95F5-48BE6E584D85}"/>
              </a:ext>
            </a:extLst>
          </p:cNvPr>
          <p:cNvPicPr>
            <a:picLocks noChangeAspect="1"/>
          </p:cNvPicPr>
          <p:nvPr/>
        </p:nvPicPr>
        <p:blipFill>
          <a:blip r:embed="rId9"/>
          <a:stretch>
            <a:fillRect/>
          </a:stretch>
        </p:blipFill>
        <p:spPr>
          <a:xfrm>
            <a:off x="427037" y="1293544"/>
            <a:ext cx="952500" cy="952500"/>
          </a:xfrm>
          <a:prstGeom prst="rect">
            <a:avLst/>
          </a:prstGeom>
        </p:spPr>
      </p:pic>
      <p:sp>
        <p:nvSpPr>
          <p:cNvPr id="27" name="Rectangle 26">
            <a:extLst>
              <a:ext uri="{FF2B5EF4-FFF2-40B4-BE49-F238E27FC236}">
                <a16:creationId xmlns:a16="http://schemas.microsoft.com/office/drawing/2014/main" id="{C7B4889C-6528-4401-B85B-E7B091C4994F}"/>
              </a:ext>
            </a:extLst>
          </p:cNvPr>
          <p:cNvSpPr/>
          <p:nvPr/>
        </p:nvSpPr>
        <p:spPr>
          <a:xfrm>
            <a:off x="1590986" y="1369613"/>
            <a:ext cx="4416552" cy="731520"/>
          </a:xfrm>
          <a:prstGeom prst="rect">
            <a:avLst/>
          </a:prstGeom>
        </p:spPr>
        <p:txBody>
          <a:bodyPr wrap="square" lIns="0" tIns="0" rIns="0" bIns="0" anchor="ctr">
            <a:noAutofit/>
          </a:bodyPr>
          <a:lstStyle/>
          <a:p>
            <a:r>
              <a:rPr lang="en-US" sz="2000" dirty="0">
                <a:cs typeface="Segoe UI Semibold" panose="020B0702040204020203" pitchFamily="34" charset="0"/>
              </a:rPr>
              <a:t>Lesson 1: Module overview</a:t>
            </a:r>
          </a:p>
        </p:txBody>
      </p:sp>
      <p:cxnSp>
        <p:nvCxnSpPr>
          <p:cNvPr id="28" name="Straight Connector 27">
            <a:extLst>
              <a:ext uri="{FF2B5EF4-FFF2-40B4-BE49-F238E27FC236}">
                <a16:creationId xmlns:a16="http://schemas.microsoft.com/office/drawing/2014/main" id="{3CB0CFE3-AF84-42A0-B691-725B3E57C41C}"/>
              </a:ext>
              <a:ext uri="{C183D7F6-B498-43B3-948B-1728B52AA6E4}">
                <adec:decorative xmlns:adec="http://schemas.microsoft.com/office/drawing/2017/decorative" val="1"/>
              </a:ext>
            </a:extLst>
          </p:cNvPr>
          <p:cNvCxnSpPr>
            <a:cxnSpLocks/>
          </p:cNvCxnSpPr>
          <p:nvPr/>
        </p:nvCxnSpPr>
        <p:spPr>
          <a:xfrm>
            <a:off x="1590986" y="2246044"/>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6682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65138" y="567457"/>
            <a:ext cx="11530584" cy="830020"/>
          </a:xfrm>
        </p:spPr>
        <p:txBody>
          <a:bodyPr/>
          <a:lstStyle/>
          <a:p>
            <a:r>
              <a:rPr lang="en-US" dirty="0"/>
              <a:t>Lab: Enabling continuous integration with Azure Pipelines</a:t>
            </a:r>
          </a:p>
        </p:txBody>
      </p:sp>
      <p:sp>
        <p:nvSpPr>
          <p:cNvPr id="6" name="Text Placeholder 5"/>
          <p:cNvSpPr>
            <a:spLocks noGrp="1"/>
          </p:cNvSpPr>
          <p:nvPr>
            <p:ph type="body" sz="quarter" idx="11"/>
          </p:nvPr>
        </p:nvSpPr>
        <p:spPr>
          <a:xfrm>
            <a:off x="1600200" y="1485899"/>
            <a:ext cx="10409238" cy="914400"/>
          </a:xfrm>
        </p:spPr>
        <p:txBody>
          <a:bodyPr/>
          <a:lstStyle/>
          <a:p>
            <a:pPr lvl="1"/>
            <a:r>
              <a:rPr lang="en-US" dirty="0"/>
              <a:t>Lab overview:</a:t>
            </a:r>
          </a:p>
          <a:p>
            <a:pPr lvl="1"/>
            <a:r>
              <a:rPr lang="en-US" dirty="0"/>
              <a:t>In this lab, you will learn how to configure continuous integration (CI) and continuous deployment (CD) for your applications using Build and Release in Azure Pipelines. </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xfrm>
            <a:off x="440755" y="3587932"/>
            <a:ext cx="5544766" cy="2484622"/>
          </a:xfrm>
        </p:spPr>
        <p:txBody>
          <a:bodyPr/>
          <a:lstStyle/>
          <a:p>
            <a:r>
              <a:rPr lang="en-US" dirty="0"/>
              <a:t>Objectives:</a:t>
            </a:r>
          </a:p>
          <a:p>
            <a:pPr marL="342900" indent="-342900">
              <a:buFont typeface="Arial" panose="020B0604020202020204" pitchFamily="34" charset="0"/>
              <a:buChar char="•"/>
            </a:pPr>
            <a:r>
              <a:rPr lang="en-US" dirty="0"/>
              <a:t>Create a basic build pipeline from a template</a:t>
            </a:r>
          </a:p>
          <a:p>
            <a:pPr marL="342900" indent="-342900">
              <a:buFont typeface="Arial" panose="020B0604020202020204" pitchFamily="34" charset="0"/>
              <a:buChar char="•"/>
            </a:pPr>
            <a:r>
              <a:rPr lang="en-US" dirty="0"/>
              <a:t>Track and review a build</a:t>
            </a:r>
          </a:p>
          <a:p>
            <a:pPr marL="342900" indent="-342900">
              <a:buFont typeface="Arial" panose="020B0604020202020204" pitchFamily="34" charset="0"/>
              <a:buChar char="•"/>
            </a:pPr>
            <a:r>
              <a:rPr lang="en-US" dirty="0"/>
              <a:t>Invoke a continuous integration build</a:t>
            </a:r>
          </a:p>
        </p:txBody>
      </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xfrm>
            <a:off x="6464672" y="3587932"/>
            <a:ext cx="5544766" cy="2484622"/>
          </a:xfrm>
        </p:spPr>
        <p:txBody>
          <a:bodyPr/>
          <a:lstStyle/>
          <a:p>
            <a:r>
              <a:rPr lang="en-US" dirty="0"/>
              <a:t>Duration:</a:t>
            </a:r>
          </a:p>
        </p:txBody>
      </p:sp>
      <p:grpSp>
        <p:nvGrpSpPr>
          <p:cNvPr id="22" name="Group 21" descr="Icon of a bulb">
            <a:extLst>
              <a:ext uri="{FF2B5EF4-FFF2-40B4-BE49-F238E27FC236}">
                <a16:creationId xmlns:a16="http://schemas.microsoft.com/office/drawing/2014/main" id="{532636F5-FEE9-4794-A28F-4B991A3E3012}"/>
              </a:ext>
            </a:extLst>
          </p:cNvPr>
          <p:cNvGrpSpPr/>
          <p:nvPr/>
        </p:nvGrpSpPr>
        <p:grpSpPr>
          <a:xfrm>
            <a:off x="427859" y="1485899"/>
            <a:ext cx="914269" cy="914398"/>
            <a:chOff x="3031669" y="4181240"/>
            <a:chExt cx="702132" cy="702231"/>
          </a:xfrm>
        </p:grpSpPr>
        <p:grpSp>
          <p:nvGrpSpPr>
            <p:cNvPr id="23" name="Group 22">
              <a:extLst>
                <a:ext uri="{FF2B5EF4-FFF2-40B4-BE49-F238E27FC236}">
                  <a16:creationId xmlns:a16="http://schemas.microsoft.com/office/drawing/2014/main" id="{4968E878-80EC-45B0-90F5-557E321293C7}"/>
                </a:ext>
                <a:ext uri="{C183D7F6-B498-43B3-948B-1728B52AA6E4}">
                  <adec:decorative xmlns:adec="http://schemas.microsoft.com/office/drawing/2017/decorative" val="1"/>
                </a:ext>
              </a:extLst>
            </p:cNvPr>
            <p:cNvGrpSpPr/>
            <p:nvPr/>
          </p:nvGrpSpPr>
          <p:grpSpPr>
            <a:xfrm>
              <a:off x="3031669" y="4181240"/>
              <a:ext cx="702132" cy="702231"/>
              <a:chOff x="7962901" y="3032919"/>
              <a:chExt cx="981074" cy="981076"/>
            </a:xfrm>
          </p:grpSpPr>
          <p:sp>
            <p:nvSpPr>
              <p:cNvPr id="25" name="Freeform 5">
                <a:extLst>
                  <a:ext uri="{FF2B5EF4-FFF2-40B4-BE49-F238E27FC236}">
                    <a16:creationId xmlns:a16="http://schemas.microsoft.com/office/drawing/2014/main" id="{27C23F06-B917-4EB8-9B2F-B33416B6EBA5}"/>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764"/>
              </a:p>
            </p:txBody>
          </p:sp>
          <p:sp>
            <p:nvSpPr>
              <p:cNvPr id="26" name="Freeform 6">
                <a:extLst>
                  <a:ext uri="{FF2B5EF4-FFF2-40B4-BE49-F238E27FC236}">
                    <a16:creationId xmlns:a16="http://schemas.microsoft.com/office/drawing/2014/main" id="{383D5909-A731-4FF6-8FE2-656861218C16}"/>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3260" tIns="46630" rIns="93260" bIns="46630" numCol="1" anchor="t" anchorCtr="0" compatLnSpc="1">
                <a:prstTxWarp prst="textNoShape">
                  <a:avLst/>
                </a:prstTxWarp>
              </a:bodyPr>
              <a:lstStyle/>
              <a:p>
                <a:endParaRPr lang="en-US" sz="1764"/>
              </a:p>
            </p:txBody>
          </p:sp>
        </p:grpSp>
        <p:pic>
          <p:nvPicPr>
            <p:cNvPr id="24" name="Picture 23" descr="Icon of a bulb">
              <a:extLst>
                <a:ext uri="{FF2B5EF4-FFF2-40B4-BE49-F238E27FC236}">
                  <a16:creationId xmlns:a16="http://schemas.microsoft.com/office/drawing/2014/main" id="{8CEED23D-F446-4B18-9872-F167497CCB50}"/>
                </a:ext>
              </a:extLst>
            </p:cNvPr>
            <p:cNvPicPr>
              <a:picLocks noChangeAspect="1"/>
            </p:cNvPicPr>
            <p:nvPr/>
          </p:nvPicPr>
          <p:blipFill>
            <a:blip r:embed="rId3"/>
            <a:stretch>
              <a:fillRect/>
            </a:stretch>
          </p:blipFill>
          <p:spPr>
            <a:xfrm>
              <a:off x="3248883" y="4346193"/>
              <a:ext cx="267705" cy="372325"/>
            </a:xfrm>
            <a:prstGeom prst="rect">
              <a:avLst/>
            </a:prstGeom>
          </p:spPr>
        </p:pic>
      </p:grpSp>
      <p:grpSp>
        <p:nvGrpSpPr>
          <p:cNvPr id="27" name="Group 26" descr="Icon of three dots and outward pointing chevrons on left and right">
            <a:extLst>
              <a:ext uri="{FF2B5EF4-FFF2-40B4-BE49-F238E27FC236}">
                <a16:creationId xmlns:a16="http://schemas.microsoft.com/office/drawing/2014/main" id="{8174A7C7-6B81-49F3-BE91-6D71CE83AD09}"/>
              </a:ext>
            </a:extLst>
          </p:cNvPr>
          <p:cNvGrpSpPr/>
          <p:nvPr/>
        </p:nvGrpSpPr>
        <p:grpSpPr>
          <a:xfrm>
            <a:off x="5037522" y="5276372"/>
            <a:ext cx="716110" cy="716212"/>
            <a:chOff x="3088645" y="5729498"/>
            <a:chExt cx="648328" cy="648420"/>
          </a:xfrm>
        </p:grpSpPr>
        <p:grpSp>
          <p:nvGrpSpPr>
            <p:cNvPr id="28" name="Group 27">
              <a:extLst>
                <a:ext uri="{FF2B5EF4-FFF2-40B4-BE49-F238E27FC236}">
                  <a16:creationId xmlns:a16="http://schemas.microsoft.com/office/drawing/2014/main" id="{874FF4C6-C943-4932-85D4-E1DACC5E22D0}"/>
                </a:ext>
                <a:ext uri="{C183D7F6-B498-43B3-948B-1728B52AA6E4}">
                  <adec:decorative xmlns:adec="http://schemas.microsoft.com/office/drawing/2017/decorative" val="1"/>
                </a:ext>
              </a:extLst>
            </p:cNvPr>
            <p:cNvGrpSpPr/>
            <p:nvPr/>
          </p:nvGrpSpPr>
          <p:grpSpPr>
            <a:xfrm>
              <a:off x="3088645" y="5729498"/>
              <a:ext cx="648328" cy="648420"/>
              <a:chOff x="7962901" y="3032919"/>
              <a:chExt cx="981074" cy="981076"/>
            </a:xfrm>
          </p:grpSpPr>
          <p:sp>
            <p:nvSpPr>
              <p:cNvPr id="30" name="Freeform 5">
                <a:extLst>
                  <a:ext uri="{FF2B5EF4-FFF2-40B4-BE49-F238E27FC236}">
                    <a16:creationId xmlns:a16="http://schemas.microsoft.com/office/drawing/2014/main" id="{DBACF119-C361-45D1-AA6B-733353585ED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764"/>
              </a:p>
            </p:txBody>
          </p:sp>
          <p:sp>
            <p:nvSpPr>
              <p:cNvPr id="31" name="Freeform 6">
                <a:extLst>
                  <a:ext uri="{FF2B5EF4-FFF2-40B4-BE49-F238E27FC236}">
                    <a16:creationId xmlns:a16="http://schemas.microsoft.com/office/drawing/2014/main" id="{841ADBC4-DE26-40A7-8FB9-2A22222978B7}"/>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3260" tIns="46630" rIns="93260" bIns="46630" numCol="1" anchor="t" anchorCtr="0" compatLnSpc="1">
                <a:prstTxWarp prst="textNoShape">
                  <a:avLst/>
                </a:prstTxWarp>
              </a:bodyPr>
              <a:lstStyle/>
              <a:p>
                <a:endParaRPr lang="en-US" sz="1764"/>
              </a:p>
            </p:txBody>
          </p:sp>
        </p:grpSp>
        <p:pic>
          <p:nvPicPr>
            <p:cNvPr id="29" name="Picture 28" descr="Icon of three dots and outward pointing chevrons on left and right">
              <a:extLst>
                <a:ext uri="{FF2B5EF4-FFF2-40B4-BE49-F238E27FC236}">
                  <a16:creationId xmlns:a16="http://schemas.microsoft.com/office/drawing/2014/main" id="{FA89E376-F5CD-40A6-B92D-C5BC8A6D7E32}"/>
                </a:ext>
              </a:extLst>
            </p:cNvPr>
            <p:cNvPicPr>
              <a:picLocks noChangeAspect="1"/>
            </p:cNvPicPr>
            <p:nvPr/>
          </p:nvPicPr>
          <p:blipFill>
            <a:blip r:embed="rId4"/>
            <a:stretch>
              <a:fillRect/>
            </a:stretch>
          </p:blipFill>
          <p:spPr>
            <a:xfrm>
              <a:off x="3184209" y="5952822"/>
              <a:ext cx="457200" cy="201773"/>
            </a:xfrm>
            <a:prstGeom prst="rect">
              <a:avLst/>
            </a:prstGeom>
          </p:spPr>
        </p:pic>
      </p:grpSp>
      <p:graphicFrame>
        <p:nvGraphicFramePr>
          <p:cNvPr id="4" name="!!timer" descr="Pie chart indicating that students have 45 minutes (out of 60 minutes total) to complete the lab.">
            <a:extLst>
              <a:ext uri="{FF2B5EF4-FFF2-40B4-BE49-F238E27FC236}">
                <a16:creationId xmlns:a16="http://schemas.microsoft.com/office/drawing/2014/main" id="{C9185D39-4EAA-4D92-A08E-1EDDF1A983D1}"/>
              </a:ext>
            </a:extLst>
          </p:cNvPr>
          <p:cNvGraphicFramePr/>
          <p:nvPr>
            <p:extLst>
              <p:ext uri="{D42A27DB-BD31-4B8C-83A1-F6EECF244321}">
                <p14:modId xmlns:p14="http://schemas.microsoft.com/office/powerpoint/2010/main" val="4005177732"/>
              </p:ext>
            </p:extLst>
          </p:nvPr>
        </p:nvGraphicFramePr>
        <p:xfrm>
          <a:off x="7723403" y="3821141"/>
          <a:ext cx="3027304" cy="201820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6902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65138" y="567457"/>
            <a:ext cx="11530584" cy="830020"/>
          </a:xfrm>
        </p:spPr>
        <p:txBody>
          <a:bodyPr/>
          <a:lstStyle/>
          <a:p>
            <a:r>
              <a:rPr lang="en-US" dirty="0"/>
              <a:t>Lab: Integrating external source control with Azure Pipelines</a:t>
            </a:r>
          </a:p>
        </p:txBody>
      </p:sp>
      <p:sp>
        <p:nvSpPr>
          <p:cNvPr id="6" name="Text Placeholder 5"/>
          <p:cNvSpPr>
            <a:spLocks noGrp="1"/>
          </p:cNvSpPr>
          <p:nvPr>
            <p:ph type="body" sz="quarter" idx="11"/>
          </p:nvPr>
        </p:nvSpPr>
        <p:spPr>
          <a:xfrm>
            <a:off x="1600200" y="1485899"/>
            <a:ext cx="10409238" cy="914400"/>
          </a:xfrm>
        </p:spPr>
        <p:txBody>
          <a:bodyPr/>
          <a:lstStyle/>
          <a:p>
            <a:pPr lvl="1"/>
            <a:r>
              <a:rPr lang="en-US" dirty="0"/>
              <a:t>Lab overview:</a:t>
            </a:r>
          </a:p>
          <a:p>
            <a:pPr lvl="1"/>
            <a:r>
              <a:rPr lang="en-US" dirty="0"/>
              <a:t>In this lab, you’ll see how easy it is to set up Azure Pipelines with your GitHub projects and how you can start seeing benefits immediately.</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xfrm>
            <a:off x="440755" y="3587932"/>
            <a:ext cx="5544766" cy="2046546"/>
          </a:xfrm>
        </p:spPr>
        <p:txBody>
          <a:bodyPr/>
          <a:lstStyle/>
          <a:p>
            <a:r>
              <a:rPr lang="en-US" dirty="0"/>
              <a:t>Objectives:</a:t>
            </a:r>
          </a:p>
          <a:p>
            <a:r>
              <a:rPr lang="en-US" sz="1800" dirty="0"/>
              <a:t>Install Azure Pipelines from the GitHub Marketplace</a:t>
            </a:r>
          </a:p>
          <a:p>
            <a:r>
              <a:rPr lang="en-US" sz="1800" dirty="0"/>
              <a:t>Integrate a GitHub project with an Azure DevOps </a:t>
            </a:r>
          </a:p>
          <a:p>
            <a:r>
              <a:rPr lang="en-US" sz="1800" dirty="0"/>
              <a:t>pipeline</a:t>
            </a:r>
          </a:p>
          <a:p>
            <a:r>
              <a:rPr lang="en-US" sz="1800" dirty="0"/>
              <a:t>Track pull requests through the pipeline</a:t>
            </a:r>
          </a:p>
        </p:txBody>
      </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xfrm>
            <a:off x="6464672" y="3587932"/>
            <a:ext cx="5544766" cy="2046546"/>
          </a:xfrm>
        </p:spPr>
        <p:txBody>
          <a:bodyPr/>
          <a:lstStyle/>
          <a:p>
            <a:r>
              <a:rPr lang="en-US" dirty="0"/>
              <a:t>Duration:</a:t>
            </a:r>
          </a:p>
        </p:txBody>
      </p:sp>
      <p:grpSp>
        <p:nvGrpSpPr>
          <p:cNvPr id="22" name="Group 21" descr="Icon of a bulb">
            <a:extLst>
              <a:ext uri="{FF2B5EF4-FFF2-40B4-BE49-F238E27FC236}">
                <a16:creationId xmlns:a16="http://schemas.microsoft.com/office/drawing/2014/main" id="{532636F5-FEE9-4794-A28F-4B991A3E3012}"/>
              </a:ext>
            </a:extLst>
          </p:cNvPr>
          <p:cNvGrpSpPr/>
          <p:nvPr/>
        </p:nvGrpSpPr>
        <p:grpSpPr>
          <a:xfrm>
            <a:off x="427859" y="1485899"/>
            <a:ext cx="914269" cy="914398"/>
            <a:chOff x="3031669" y="4181240"/>
            <a:chExt cx="702132" cy="702231"/>
          </a:xfrm>
        </p:grpSpPr>
        <p:grpSp>
          <p:nvGrpSpPr>
            <p:cNvPr id="23" name="Group 22">
              <a:extLst>
                <a:ext uri="{FF2B5EF4-FFF2-40B4-BE49-F238E27FC236}">
                  <a16:creationId xmlns:a16="http://schemas.microsoft.com/office/drawing/2014/main" id="{4968E878-80EC-45B0-90F5-557E321293C7}"/>
                </a:ext>
                <a:ext uri="{C183D7F6-B498-43B3-948B-1728B52AA6E4}">
                  <adec:decorative xmlns:adec="http://schemas.microsoft.com/office/drawing/2017/decorative" val="1"/>
                </a:ext>
              </a:extLst>
            </p:cNvPr>
            <p:cNvGrpSpPr/>
            <p:nvPr/>
          </p:nvGrpSpPr>
          <p:grpSpPr>
            <a:xfrm>
              <a:off x="3031669" y="4181240"/>
              <a:ext cx="702132" cy="702231"/>
              <a:chOff x="7962901" y="3032919"/>
              <a:chExt cx="981074" cy="981076"/>
            </a:xfrm>
          </p:grpSpPr>
          <p:sp>
            <p:nvSpPr>
              <p:cNvPr id="25" name="Freeform 5">
                <a:extLst>
                  <a:ext uri="{FF2B5EF4-FFF2-40B4-BE49-F238E27FC236}">
                    <a16:creationId xmlns:a16="http://schemas.microsoft.com/office/drawing/2014/main" id="{27C23F06-B917-4EB8-9B2F-B33416B6EBA5}"/>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764"/>
              </a:p>
            </p:txBody>
          </p:sp>
          <p:sp>
            <p:nvSpPr>
              <p:cNvPr id="26" name="Freeform 6">
                <a:extLst>
                  <a:ext uri="{FF2B5EF4-FFF2-40B4-BE49-F238E27FC236}">
                    <a16:creationId xmlns:a16="http://schemas.microsoft.com/office/drawing/2014/main" id="{383D5909-A731-4FF6-8FE2-656861218C16}"/>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3260" tIns="46630" rIns="93260" bIns="46630" numCol="1" anchor="t" anchorCtr="0" compatLnSpc="1">
                <a:prstTxWarp prst="textNoShape">
                  <a:avLst/>
                </a:prstTxWarp>
              </a:bodyPr>
              <a:lstStyle/>
              <a:p>
                <a:endParaRPr lang="en-US" sz="1764"/>
              </a:p>
            </p:txBody>
          </p:sp>
        </p:grpSp>
        <p:pic>
          <p:nvPicPr>
            <p:cNvPr id="24" name="Picture 23" descr="Icon of a bulb">
              <a:extLst>
                <a:ext uri="{FF2B5EF4-FFF2-40B4-BE49-F238E27FC236}">
                  <a16:creationId xmlns:a16="http://schemas.microsoft.com/office/drawing/2014/main" id="{8CEED23D-F446-4B18-9872-F167497CCB50}"/>
                </a:ext>
              </a:extLst>
            </p:cNvPr>
            <p:cNvPicPr>
              <a:picLocks noChangeAspect="1"/>
            </p:cNvPicPr>
            <p:nvPr/>
          </p:nvPicPr>
          <p:blipFill>
            <a:blip r:embed="rId3"/>
            <a:stretch>
              <a:fillRect/>
            </a:stretch>
          </p:blipFill>
          <p:spPr>
            <a:xfrm>
              <a:off x="3248883" y="4346193"/>
              <a:ext cx="267705" cy="372325"/>
            </a:xfrm>
            <a:prstGeom prst="rect">
              <a:avLst/>
            </a:prstGeom>
          </p:spPr>
        </p:pic>
      </p:grpSp>
      <p:grpSp>
        <p:nvGrpSpPr>
          <p:cNvPr id="27" name="Group 26" descr="Icon of three dots and outward pointing chevrons on left and right">
            <a:extLst>
              <a:ext uri="{FF2B5EF4-FFF2-40B4-BE49-F238E27FC236}">
                <a16:creationId xmlns:a16="http://schemas.microsoft.com/office/drawing/2014/main" id="{8174A7C7-6B81-49F3-BE91-6D71CE83AD09}"/>
              </a:ext>
            </a:extLst>
          </p:cNvPr>
          <p:cNvGrpSpPr/>
          <p:nvPr/>
        </p:nvGrpSpPr>
        <p:grpSpPr>
          <a:xfrm>
            <a:off x="5049245" y="4792414"/>
            <a:ext cx="716110" cy="716212"/>
            <a:chOff x="3088645" y="5729498"/>
            <a:chExt cx="648328" cy="648420"/>
          </a:xfrm>
        </p:grpSpPr>
        <p:grpSp>
          <p:nvGrpSpPr>
            <p:cNvPr id="28" name="Group 27">
              <a:extLst>
                <a:ext uri="{FF2B5EF4-FFF2-40B4-BE49-F238E27FC236}">
                  <a16:creationId xmlns:a16="http://schemas.microsoft.com/office/drawing/2014/main" id="{874FF4C6-C943-4932-85D4-E1DACC5E22D0}"/>
                </a:ext>
                <a:ext uri="{C183D7F6-B498-43B3-948B-1728B52AA6E4}">
                  <adec:decorative xmlns:adec="http://schemas.microsoft.com/office/drawing/2017/decorative" val="1"/>
                </a:ext>
              </a:extLst>
            </p:cNvPr>
            <p:cNvGrpSpPr/>
            <p:nvPr/>
          </p:nvGrpSpPr>
          <p:grpSpPr>
            <a:xfrm>
              <a:off x="3088645" y="5729498"/>
              <a:ext cx="648328" cy="648420"/>
              <a:chOff x="7962901" y="3032919"/>
              <a:chExt cx="981074" cy="981076"/>
            </a:xfrm>
          </p:grpSpPr>
          <p:sp>
            <p:nvSpPr>
              <p:cNvPr id="30" name="Freeform 5">
                <a:extLst>
                  <a:ext uri="{FF2B5EF4-FFF2-40B4-BE49-F238E27FC236}">
                    <a16:creationId xmlns:a16="http://schemas.microsoft.com/office/drawing/2014/main" id="{DBACF119-C361-45D1-AA6B-733353585ED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764"/>
              </a:p>
            </p:txBody>
          </p:sp>
          <p:sp>
            <p:nvSpPr>
              <p:cNvPr id="31" name="Freeform 6">
                <a:extLst>
                  <a:ext uri="{FF2B5EF4-FFF2-40B4-BE49-F238E27FC236}">
                    <a16:creationId xmlns:a16="http://schemas.microsoft.com/office/drawing/2014/main" id="{841ADBC4-DE26-40A7-8FB9-2A22222978B7}"/>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3260" tIns="46630" rIns="93260" bIns="46630" numCol="1" anchor="t" anchorCtr="0" compatLnSpc="1">
                <a:prstTxWarp prst="textNoShape">
                  <a:avLst/>
                </a:prstTxWarp>
              </a:bodyPr>
              <a:lstStyle/>
              <a:p>
                <a:endParaRPr lang="en-US" sz="1764"/>
              </a:p>
            </p:txBody>
          </p:sp>
        </p:grpSp>
        <p:pic>
          <p:nvPicPr>
            <p:cNvPr id="29" name="Picture 28" descr="Icon of three dots and outward pointing chevrons on left and right">
              <a:extLst>
                <a:ext uri="{FF2B5EF4-FFF2-40B4-BE49-F238E27FC236}">
                  <a16:creationId xmlns:a16="http://schemas.microsoft.com/office/drawing/2014/main" id="{FA89E376-F5CD-40A6-B92D-C5BC8A6D7E32}"/>
                </a:ext>
              </a:extLst>
            </p:cNvPr>
            <p:cNvPicPr>
              <a:picLocks noChangeAspect="1"/>
            </p:cNvPicPr>
            <p:nvPr/>
          </p:nvPicPr>
          <p:blipFill>
            <a:blip r:embed="rId4"/>
            <a:stretch>
              <a:fillRect/>
            </a:stretch>
          </p:blipFill>
          <p:spPr>
            <a:xfrm>
              <a:off x="3184209" y="5952822"/>
              <a:ext cx="457200" cy="201773"/>
            </a:xfrm>
            <a:prstGeom prst="rect">
              <a:avLst/>
            </a:prstGeom>
          </p:spPr>
        </p:pic>
      </p:grpSp>
      <p:graphicFrame>
        <p:nvGraphicFramePr>
          <p:cNvPr id="4" name="!!timer" descr="Pie chart indicating that students have 45 minutes (out of 60 minutes total) to complete the lab.">
            <a:extLst>
              <a:ext uri="{FF2B5EF4-FFF2-40B4-BE49-F238E27FC236}">
                <a16:creationId xmlns:a16="http://schemas.microsoft.com/office/drawing/2014/main" id="{C9185D39-4EAA-4D92-A08E-1EDDF1A983D1}"/>
              </a:ext>
            </a:extLst>
          </p:cNvPr>
          <p:cNvGraphicFramePr/>
          <p:nvPr/>
        </p:nvGraphicFramePr>
        <p:xfrm>
          <a:off x="8117828" y="3616275"/>
          <a:ext cx="3027304" cy="201820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0186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27038" y="3317212"/>
            <a:ext cx="9070923" cy="360099"/>
          </a:xfrm>
        </p:spPr>
        <p:txBody>
          <a:bodyPr/>
          <a:lstStyle/>
          <a:p>
            <a:r>
              <a:rPr lang="en-US"/>
              <a:t>Lesson 08: Module review and takeaways</a:t>
            </a:r>
          </a:p>
        </p:txBody>
      </p:sp>
      <p:pic>
        <p:nvPicPr>
          <p:cNvPr id="2" name="Picture 1" descr="Icon of a document with a checkmark">
            <a:extLst>
              <a:ext uri="{FF2B5EF4-FFF2-40B4-BE49-F238E27FC236}">
                <a16:creationId xmlns:a16="http://schemas.microsoft.com/office/drawing/2014/main" id="{CF45E949-B109-455C-8D87-2385C037F089}"/>
              </a:ext>
            </a:extLst>
          </p:cNvPr>
          <p:cNvPicPr>
            <a:picLocks noChangeAspect="1"/>
          </p:cNvPicPr>
          <p:nvPr/>
        </p:nvPicPr>
        <p:blipFill>
          <a:blip r:embed="rId2"/>
          <a:stretch>
            <a:fillRect/>
          </a:stretch>
        </p:blipFill>
        <p:spPr>
          <a:xfrm>
            <a:off x="10557290" y="2980403"/>
            <a:ext cx="710785" cy="1033718"/>
          </a:xfrm>
          <a:prstGeom prst="rect">
            <a:avLst/>
          </a:prstGeom>
        </p:spPr>
      </p:pic>
    </p:spTree>
    <p:extLst>
      <p:ext uri="{BB962C8B-B14F-4D97-AF65-F5344CB8AC3E}">
        <p14:creationId xmlns:p14="http://schemas.microsoft.com/office/powerpoint/2010/main" val="364967180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528E6-95F6-49D7-95FD-C9F025B52BF0}"/>
              </a:ext>
            </a:extLst>
          </p:cNvPr>
          <p:cNvSpPr>
            <a:spLocks noGrp="1"/>
          </p:cNvSpPr>
          <p:nvPr>
            <p:ph type="title"/>
          </p:nvPr>
        </p:nvSpPr>
        <p:spPr>
          <a:xfrm>
            <a:off x="465138" y="604476"/>
            <a:ext cx="6257941" cy="439465"/>
          </a:xfrm>
        </p:spPr>
        <p:txBody>
          <a:bodyPr/>
          <a:lstStyle/>
          <a:p>
            <a:r>
              <a:rPr lang="en-US" dirty="0"/>
              <a:t>What did you learn?</a:t>
            </a:r>
          </a:p>
        </p:txBody>
      </p:sp>
      <p:pic>
        <p:nvPicPr>
          <p:cNvPr id="18" name="Picture 17" descr="Icon of a computer screen">
            <a:extLst>
              <a:ext uri="{FF2B5EF4-FFF2-40B4-BE49-F238E27FC236}">
                <a16:creationId xmlns:a16="http://schemas.microsoft.com/office/drawing/2014/main" id="{951E542A-FF2A-4406-8123-37D5E365BAEB}"/>
              </a:ext>
            </a:extLst>
          </p:cNvPr>
          <p:cNvPicPr>
            <a:picLocks noChangeAspect="1"/>
          </p:cNvPicPr>
          <p:nvPr/>
        </p:nvPicPr>
        <p:blipFill>
          <a:blip r:embed="rId2"/>
          <a:srcRect l="909" t="909" r="909" b="909"/>
          <a:stretch>
            <a:fillRect/>
          </a:stretch>
        </p:blipFill>
        <p:spPr>
          <a:xfrm>
            <a:off x="404116" y="1517434"/>
            <a:ext cx="950976" cy="950976"/>
          </a:xfrm>
          <a:custGeom>
            <a:avLst/>
            <a:gdLst>
              <a:gd name="connsiteX0" fmla="*/ 452628 w 905256"/>
              <a:gd name="connsiteY0" fmla="*/ 0 h 905256"/>
              <a:gd name="connsiteX1" fmla="*/ 905256 w 905256"/>
              <a:gd name="connsiteY1" fmla="*/ 452628 h 905256"/>
              <a:gd name="connsiteX2" fmla="*/ 452628 w 905256"/>
              <a:gd name="connsiteY2" fmla="*/ 905256 h 905256"/>
              <a:gd name="connsiteX3" fmla="*/ 0 w 905256"/>
              <a:gd name="connsiteY3" fmla="*/ 452628 h 905256"/>
              <a:gd name="connsiteX4" fmla="*/ 452628 w 905256"/>
              <a:gd name="connsiteY4" fmla="*/ 0 h 90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256" h="905256">
                <a:moveTo>
                  <a:pt x="452628" y="0"/>
                </a:moveTo>
                <a:cubicBezTo>
                  <a:pt x="702608" y="0"/>
                  <a:pt x="905256" y="202648"/>
                  <a:pt x="905256" y="452628"/>
                </a:cubicBezTo>
                <a:cubicBezTo>
                  <a:pt x="905256" y="702608"/>
                  <a:pt x="702608" y="905256"/>
                  <a:pt x="452628" y="905256"/>
                </a:cubicBezTo>
                <a:cubicBezTo>
                  <a:pt x="202648" y="905256"/>
                  <a:pt x="0" y="702608"/>
                  <a:pt x="0" y="452628"/>
                </a:cubicBezTo>
                <a:cubicBezTo>
                  <a:pt x="0" y="202648"/>
                  <a:pt x="202648" y="0"/>
                  <a:pt x="452628" y="0"/>
                </a:cubicBezTo>
                <a:close/>
              </a:path>
            </a:pathLst>
          </a:custGeom>
        </p:spPr>
      </p:pic>
      <p:sp>
        <p:nvSpPr>
          <p:cNvPr id="19" name="TextBox 18">
            <a:extLst>
              <a:ext uri="{FF2B5EF4-FFF2-40B4-BE49-F238E27FC236}">
                <a16:creationId xmlns:a16="http://schemas.microsoft.com/office/drawing/2014/main" id="{2B6C3CEE-FD2D-4325-94A5-EB83AA1AD1BB}"/>
              </a:ext>
            </a:extLst>
          </p:cNvPr>
          <p:cNvSpPr txBox="1"/>
          <p:nvPr/>
        </p:nvSpPr>
        <p:spPr>
          <a:xfrm>
            <a:off x="1647676" y="1654594"/>
            <a:ext cx="10409341" cy="676656"/>
          </a:xfrm>
          <a:prstGeom prst="rect">
            <a:avLst/>
          </a:prstGeom>
          <a:noFill/>
        </p:spPr>
        <p:txBody>
          <a:bodyPr wrap="square" lIns="0" tIns="0" rIns="0" bIns="0" rtlCol="0" anchor="ctr">
            <a:noAutofit/>
          </a:bodyPr>
          <a:lstStyle/>
          <a:p>
            <a:r>
              <a:rPr lang="en-US" sz="2400" dirty="0"/>
              <a:t>Explain why continuous integration matters.</a:t>
            </a:r>
          </a:p>
        </p:txBody>
      </p:sp>
      <p:cxnSp>
        <p:nvCxnSpPr>
          <p:cNvPr id="20" name="Straight Connector 19">
            <a:extLst>
              <a:ext uri="{FF2B5EF4-FFF2-40B4-BE49-F238E27FC236}">
                <a16:creationId xmlns:a16="http://schemas.microsoft.com/office/drawing/2014/main" id="{C650302F-50E8-477C-9655-7D7329E4F809}"/>
              </a:ext>
              <a:ext uri="{C183D7F6-B498-43B3-948B-1728B52AA6E4}">
                <adec:decorative xmlns:adec="http://schemas.microsoft.com/office/drawing/2017/decorative" val="1"/>
              </a:ext>
            </a:extLst>
          </p:cNvPr>
          <p:cNvCxnSpPr>
            <a:cxnSpLocks/>
          </p:cNvCxnSpPr>
          <p:nvPr/>
        </p:nvCxnSpPr>
        <p:spPr>
          <a:xfrm>
            <a:off x="1651000" y="2679825"/>
            <a:ext cx="1035843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1" name="Picture 20" descr="Icon of a series of circles arranged in a circular pattern">
            <a:extLst>
              <a:ext uri="{FF2B5EF4-FFF2-40B4-BE49-F238E27FC236}">
                <a16:creationId xmlns:a16="http://schemas.microsoft.com/office/drawing/2014/main" id="{4A17E382-5DE2-4CF3-BD43-8100A731C160}"/>
              </a:ext>
            </a:extLst>
          </p:cNvPr>
          <p:cNvPicPr>
            <a:picLocks noChangeAspect="1"/>
          </p:cNvPicPr>
          <p:nvPr/>
        </p:nvPicPr>
        <p:blipFill>
          <a:blip r:embed="rId3"/>
          <a:srcRect l="909" t="909" r="909" b="909"/>
          <a:stretch>
            <a:fillRect/>
          </a:stretch>
        </p:blipFill>
        <p:spPr>
          <a:xfrm>
            <a:off x="404116" y="2891238"/>
            <a:ext cx="950976" cy="950976"/>
          </a:xfrm>
          <a:custGeom>
            <a:avLst/>
            <a:gdLst>
              <a:gd name="connsiteX0" fmla="*/ 452628 w 905256"/>
              <a:gd name="connsiteY0" fmla="*/ 0 h 905256"/>
              <a:gd name="connsiteX1" fmla="*/ 905256 w 905256"/>
              <a:gd name="connsiteY1" fmla="*/ 452628 h 905256"/>
              <a:gd name="connsiteX2" fmla="*/ 452628 w 905256"/>
              <a:gd name="connsiteY2" fmla="*/ 905256 h 905256"/>
              <a:gd name="connsiteX3" fmla="*/ 0 w 905256"/>
              <a:gd name="connsiteY3" fmla="*/ 452628 h 905256"/>
              <a:gd name="connsiteX4" fmla="*/ 452628 w 905256"/>
              <a:gd name="connsiteY4" fmla="*/ 0 h 905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5256" h="905256">
                <a:moveTo>
                  <a:pt x="452628" y="0"/>
                </a:moveTo>
                <a:cubicBezTo>
                  <a:pt x="702608" y="0"/>
                  <a:pt x="905256" y="202648"/>
                  <a:pt x="905256" y="452628"/>
                </a:cubicBezTo>
                <a:cubicBezTo>
                  <a:pt x="905256" y="702608"/>
                  <a:pt x="702608" y="905256"/>
                  <a:pt x="452628" y="905256"/>
                </a:cubicBezTo>
                <a:cubicBezTo>
                  <a:pt x="202648" y="905256"/>
                  <a:pt x="0" y="702608"/>
                  <a:pt x="0" y="452628"/>
                </a:cubicBezTo>
                <a:cubicBezTo>
                  <a:pt x="0" y="202648"/>
                  <a:pt x="202648" y="0"/>
                  <a:pt x="452628" y="0"/>
                </a:cubicBezTo>
                <a:close/>
              </a:path>
            </a:pathLst>
          </a:custGeom>
        </p:spPr>
      </p:pic>
      <p:sp>
        <p:nvSpPr>
          <p:cNvPr id="25" name="TextBox 24">
            <a:extLst>
              <a:ext uri="{FF2B5EF4-FFF2-40B4-BE49-F238E27FC236}">
                <a16:creationId xmlns:a16="http://schemas.microsoft.com/office/drawing/2014/main" id="{8C7C850C-C458-4C08-B083-8130DBC73505}"/>
              </a:ext>
            </a:extLst>
          </p:cNvPr>
          <p:cNvSpPr txBox="1"/>
          <p:nvPr/>
        </p:nvSpPr>
        <p:spPr>
          <a:xfrm>
            <a:off x="1651000" y="3028398"/>
            <a:ext cx="10358438" cy="676656"/>
          </a:xfrm>
          <a:prstGeom prst="rect">
            <a:avLst/>
          </a:prstGeom>
          <a:noFill/>
        </p:spPr>
        <p:txBody>
          <a:bodyPr wrap="square" lIns="0" tIns="0" rIns="0" bIns="0" rtlCol="0" anchor="ctr">
            <a:noAutofit/>
          </a:bodyPr>
          <a:lstStyle/>
          <a:p>
            <a:r>
              <a:rPr lang="en-US" sz="2400" dirty="0"/>
              <a:t>Implement continuous integration using Azure DevOps.</a:t>
            </a:r>
          </a:p>
        </p:txBody>
      </p:sp>
    </p:spTree>
    <p:extLst>
      <p:ext uri="{BB962C8B-B14F-4D97-AF65-F5344CB8AC3E}">
        <p14:creationId xmlns:p14="http://schemas.microsoft.com/office/powerpoint/2010/main" val="41671125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7544E-17EA-4E23-98DC-02D6A7CA2A05}"/>
              </a:ext>
            </a:extLst>
          </p:cNvPr>
          <p:cNvSpPr>
            <a:spLocks noGrp="1"/>
          </p:cNvSpPr>
          <p:nvPr>
            <p:ph type="title"/>
          </p:nvPr>
        </p:nvSpPr>
        <p:spPr>
          <a:xfrm>
            <a:off x="465138" y="632779"/>
            <a:ext cx="11533187" cy="411162"/>
          </a:xfrm>
        </p:spPr>
        <p:txBody>
          <a:bodyPr/>
          <a:lstStyle/>
          <a:p>
            <a:r>
              <a:rPr lang="en-US" dirty="0"/>
              <a:t>Module review questions</a:t>
            </a:r>
          </a:p>
        </p:txBody>
      </p:sp>
      <p:pic>
        <p:nvPicPr>
          <p:cNvPr id="2" name="Picture 1">
            <a:extLst>
              <a:ext uri="{FF2B5EF4-FFF2-40B4-BE49-F238E27FC236}">
                <a16:creationId xmlns:a16="http://schemas.microsoft.com/office/drawing/2014/main" id="{7C218AB9-5DB3-4BFB-AC63-8C44249D187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428" y="1192213"/>
            <a:ext cx="639726" cy="639726"/>
          </a:xfrm>
          <a:prstGeom prst="rect">
            <a:avLst/>
          </a:prstGeom>
        </p:spPr>
      </p:pic>
      <p:sp>
        <p:nvSpPr>
          <p:cNvPr id="4" name="Oval 3">
            <a:extLst>
              <a:ext uri="{FF2B5EF4-FFF2-40B4-BE49-F238E27FC236}">
                <a16:creationId xmlns:a16="http://schemas.microsoft.com/office/drawing/2014/main" id="{2E54AB58-901D-4400-85AE-17D2F685A019}"/>
              </a:ext>
            </a:extLst>
          </p:cNvPr>
          <p:cNvSpPr/>
          <p:nvPr/>
        </p:nvSpPr>
        <p:spPr bwMode="auto">
          <a:xfrm rot="10800000" flipV="1">
            <a:off x="479032" y="1239816"/>
            <a:ext cx="543453" cy="543453"/>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tx1"/>
                </a:solidFill>
                <a:latin typeface="+mj-lt"/>
                <a:ea typeface="Segoe UI" pitchFamily="34" charset="0"/>
                <a:cs typeface="Segoe UI" pitchFamily="34" charset="0"/>
              </a:rPr>
              <a:t>1</a:t>
            </a:r>
          </a:p>
        </p:txBody>
      </p:sp>
      <p:sp>
        <p:nvSpPr>
          <p:cNvPr id="41" name="TextBox 40">
            <a:extLst>
              <a:ext uri="{FF2B5EF4-FFF2-40B4-BE49-F238E27FC236}">
                <a16:creationId xmlns:a16="http://schemas.microsoft.com/office/drawing/2014/main" id="{F5668180-FABC-4C8B-84FB-6786F59AE090}"/>
              </a:ext>
            </a:extLst>
          </p:cNvPr>
          <p:cNvSpPr txBox="1"/>
          <p:nvPr/>
        </p:nvSpPr>
        <p:spPr>
          <a:xfrm>
            <a:off x="1255888" y="2421107"/>
            <a:ext cx="10274300" cy="830997"/>
          </a:xfrm>
          <a:prstGeom prst="rect">
            <a:avLst/>
          </a:prstGeom>
          <a:noFill/>
        </p:spPr>
        <p:txBody>
          <a:bodyPr wrap="square" lIns="0" tIns="0" rIns="0" bIns="0" rtlCol="0">
            <a:spAutoFit/>
          </a:bodyPr>
          <a:lstStyle/>
          <a:p>
            <a:r>
              <a:rPr lang="en-US" dirty="0"/>
              <a:t>You want to take your build server offline to make a configuration change. You want it to complete any build that it is currently processing, but you want to queue any new build requests. What should you do?</a:t>
            </a:r>
          </a:p>
        </p:txBody>
      </p:sp>
      <p:cxnSp>
        <p:nvCxnSpPr>
          <p:cNvPr id="35" name="Straight Connector 34">
            <a:extLst>
              <a:ext uri="{FF2B5EF4-FFF2-40B4-BE49-F238E27FC236}">
                <a16:creationId xmlns:a16="http://schemas.microsoft.com/office/drawing/2014/main" id="{8C7C5800-5228-4B21-B003-548E20546FA0}"/>
              </a:ext>
              <a:ext uri="{C183D7F6-B498-43B3-948B-1728B52AA6E4}">
                <adec:decorative xmlns:adec="http://schemas.microsoft.com/office/drawing/2017/decorative" val="1"/>
              </a:ext>
            </a:extLst>
          </p:cNvPr>
          <p:cNvCxnSpPr>
            <a:cxnSpLocks/>
          </p:cNvCxnSpPr>
          <p:nvPr/>
        </p:nvCxnSpPr>
        <p:spPr>
          <a:xfrm>
            <a:off x="1255888" y="1903279"/>
            <a:ext cx="1076248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363DFCA-7489-43FF-BE2C-8A5264884AD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428" y="2546119"/>
            <a:ext cx="639726" cy="639726"/>
          </a:xfrm>
          <a:prstGeom prst="rect">
            <a:avLst/>
          </a:prstGeom>
        </p:spPr>
      </p:pic>
      <p:sp>
        <p:nvSpPr>
          <p:cNvPr id="6" name="Oval 5">
            <a:extLst>
              <a:ext uri="{FF2B5EF4-FFF2-40B4-BE49-F238E27FC236}">
                <a16:creationId xmlns:a16="http://schemas.microsoft.com/office/drawing/2014/main" id="{505F85DD-89FB-4638-A422-E7A99340B4DB}"/>
              </a:ext>
            </a:extLst>
          </p:cNvPr>
          <p:cNvSpPr/>
          <p:nvPr/>
        </p:nvSpPr>
        <p:spPr bwMode="auto">
          <a:xfrm rot="10800000" flipV="1">
            <a:off x="479032" y="2593989"/>
            <a:ext cx="543453" cy="543453"/>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tx1"/>
                </a:solidFill>
                <a:latin typeface="+mj-lt"/>
                <a:ea typeface="Segoe UI" pitchFamily="34" charset="0"/>
                <a:cs typeface="Segoe UI" pitchFamily="34" charset="0"/>
              </a:rPr>
              <a:t>2</a:t>
            </a:r>
          </a:p>
        </p:txBody>
      </p:sp>
      <p:sp>
        <p:nvSpPr>
          <p:cNvPr id="44" name="TextBox 43">
            <a:extLst>
              <a:ext uri="{FF2B5EF4-FFF2-40B4-BE49-F238E27FC236}">
                <a16:creationId xmlns:a16="http://schemas.microsoft.com/office/drawing/2014/main" id="{B093A059-427F-456E-ABBA-64C83CEA022B}"/>
              </a:ext>
            </a:extLst>
          </p:cNvPr>
          <p:cNvSpPr txBox="1"/>
          <p:nvPr/>
        </p:nvSpPr>
        <p:spPr>
          <a:xfrm>
            <a:off x="1255889" y="1381123"/>
            <a:ext cx="10274300" cy="276999"/>
          </a:xfrm>
          <a:prstGeom prst="rect">
            <a:avLst/>
          </a:prstGeom>
          <a:noFill/>
        </p:spPr>
        <p:txBody>
          <a:bodyPr wrap="square" lIns="0" tIns="0" rIns="0" bIns="0" rtlCol="0" anchor="t">
            <a:spAutoFit/>
          </a:bodyPr>
          <a:lstStyle/>
          <a:p>
            <a:r>
              <a:rPr lang="en-US" dirty="0"/>
              <a:t>Name the four pillars of continuous integration.</a:t>
            </a:r>
          </a:p>
        </p:txBody>
      </p:sp>
      <p:cxnSp>
        <p:nvCxnSpPr>
          <p:cNvPr id="36" name="Straight Connector 35">
            <a:extLst>
              <a:ext uri="{FF2B5EF4-FFF2-40B4-BE49-F238E27FC236}">
                <a16:creationId xmlns:a16="http://schemas.microsoft.com/office/drawing/2014/main" id="{E93BA3B2-571D-4450-90C6-1B624AA4D677}"/>
              </a:ext>
              <a:ext uri="{C183D7F6-B498-43B3-948B-1728B52AA6E4}">
                <adec:decorative xmlns:adec="http://schemas.microsoft.com/office/drawing/2017/decorative" val="1"/>
              </a:ext>
            </a:extLst>
          </p:cNvPr>
          <p:cNvCxnSpPr>
            <a:cxnSpLocks/>
          </p:cNvCxnSpPr>
          <p:nvPr/>
        </p:nvCxnSpPr>
        <p:spPr>
          <a:xfrm>
            <a:off x="1255888" y="3497262"/>
            <a:ext cx="10762488"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7972BB0-4687-4830-BF00-F3920D4E141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0859" y="3758817"/>
            <a:ext cx="639726" cy="639726"/>
          </a:xfrm>
          <a:prstGeom prst="rect">
            <a:avLst/>
          </a:prstGeom>
        </p:spPr>
      </p:pic>
      <p:sp>
        <p:nvSpPr>
          <p:cNvPr id="8" name="Oval 7">
            <a:extLst>
              <a:ext uri="{FF2B5EF4-FFF2-40B4-BE49-F238E27FC236}">
                <a16:creationId xmlns:a16="http://schemas.microsoft.com/office/drawing/2014/main" id="{8F979B33-1929-42C4-BAE7-889A7FDFE1B2}"/>
              </a:ext>
            </a:extLst>
          </p:cNvPr>
          <p:cNvSpPr/>
          <p:nvPr/>
        </p:nvSpPr>
        <p:spPr bwMode="auto">
          <a:xfrm rot="10800000" flipV="1">
            <a:off x="469528" y="3806953"/>
            <a:ext cx="543453" cy="543453"/>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solidFill>
                  <a:schemeClr val="tx1"/>
                </a:solidFill>
                <a:latin typeface="+mj-lt"/>
                <a:ea typeface="Segoe UI" pitchFamily="34" charset="0"/>
                <a:cs typeface="Segoe UI" pitchFamily="34" charset="0"/>
              </a:rPr>
              <a:t>3</a:t>
            </a:r>
          </a:p>
        </p:txBody>
      </p:sp>
      <p:sp>
        <p:nvSpPr>
          <p:cNvPr id="47" name="TextBox 46">
            <a:extLst>
              <a:ext uri="{FF2B5EF4-FFF2-40B4-BE49-F238E27FC236}">
                <a16:creationId xmlns:a16="http://schemas.microsoft.com/office/drawing/2014/main" id="{5166D544-5E55-48D8-A4D2-3EFB5F0F2C9A}"/>
              </a:ext>
            </a:extLst>
          </p:cNvPr>
          <p:cNvSpPr txBox="1"/>
          <p:nvPr/>
        </p:nvSpPr>
        <p:spPr>
          <a:xfrm>
            <a:off x="1255888" y="3767833"/>
            <a:ext cx="10274300" cy="553998"/>
          </a:xfrm>
          <a:prstGeom prst="rect">
            <a:avLst/>
          </a:prstGeom>
          <a:noFill/>
        </p:spPr>
        <p:txBody>
          <a:bodyPr wrap="square" lIns="0" tIns="0" rIns="0" bIns="0" rtlCol="0">
            <a:spAutoFit/>
          </a:bodyPr>
          <a:lstStyle/>
          <a:p>
            <a:r>
              <a:rPr lang="en-US" dirty="0"/>
              <a:t>You want to set a maximum time that builds should not run for more than 5 minutes. What configuration change should you make?</a:t>
            </a:r>
          </a:p>
        </p:txBody>
      </p:sp>
      <p:sp>
        <p:nvSpPr>
          <p:cNvPr id="61" name="Oval 60">
            <a:extLst>
              <a:ext uri="{FF2B5EF4-FFF2-40B4-BE49-F238E27FC236}">
                <a16:creationId xmlns:a16="http://schemas.microsoft.com/office/drawing/2014/main" id="{37A149A6-05F5-4E55-BA10-FC86FDCEE918}"/>
              </a:ext>
            </a:extLst>
          </p:cNvPr>
          <p:cNvSpPr/>
          <p:nvPr/>
        </p:nvSpPr>
        <p:spPr bwMode="auto">
          <a:xfrm rot="10800000" flipV="1">
            <a:off x="479032" y="5935312"/>
            <a:ext cx="543453" cy="543453"/>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tx1"/>
              </a:solidFill>
              <a:latin typeface="+mj-lt"/>
              <a:ea typeface="Segoe UI" pitchFamily="34" charset="0"/>
              <a:cs typeface="Segoe UI" pitchFamily="34" charset="0"/>
            </a:endParaRPr>
          </a:p>
        </p:txBody>
      </p:sp>
    </p:spTree>
    <p:extLst>
      <p:ext uri="{BB962C8B-B14F-4D97-AF65-F5344CB8AC3E}">
        <p14:creationId xmlns:p14="http://schemas.microsoft.com/office/powerpoint/2010/main" val="260831554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1B9C-B4A1-4E8B-BDD0-8D4B9DE9519A}"/>
              </a:ext>
            </a:extLst>
          </p:cNvPr>
          <p:cNvSpPr>
            <a:spLocks noGrp="1"/>
          </p:cNvSpPr>
          <p:nvPr>
            <p:ph type="title"/>
          </p:nvPr>
        </p:nvSpPr>
        <p:spPr>
          <a:xfrm>
            <a:off x="465138" y="632779"/>
            <a:ext cx="11533187" cy="411162"/>
          </a:xfrm>
        </p:spPr>
        <p:txBody>
          <a:bodyPr/>
          <a:lstStyle/>
          <a:p>
            <a:r>
              <a:rPr lang="en-US" dirty="0"/>
              <a:t>Learning objectives</a:t>
            </a:r>
          </a:p>
        </p:txBody>
      </p:sp>
      <p:sp>
        <p:nvSpPr>
          <p:cNvPr id="30" name="TextBox 29">
            <a:extLst>
              <a:ext uri="{FF2B5EF4-FFF2-40B4-BE49-F238E27FC236}">
                <a16:creationId xmlns:a16="http://schemas.microsoft.com/office/drawing/2014/main" id="{01EE5E0B-6F0F-41FF-837E-7A9FA2407F43}"/>
              </a:ext>
            </a:extLst>
          </p:cNvPr>
          <p:cNvSpPr txBox="1"/>
          <p:nvPr/>
        </p:nvSpPr>
        <p:spPr>
          <a:xfrm>
            <a:off x="465137" y="1188720"/>
            <a:ext cx="8650287" cy="369332"/>
          </a:xfrm>
          <a:prstGeom prst="rect">
            <a:avLst/>
          </a:prstGeom>
          <a:noFill/>
        </p:spPr>
        <p:txBody>
          <a:bodyPr wrap="square" lIns="0" tIns="0" rIns="0" bIns="0" anchor="ctr">
            <a:spAutoFit/>
          </a:bodyPr>
          <a:lstStyle/>
          <a:p>
            <a:r>
              <a:rPr lang="en-US" sz="2400" dirty="0">
                <a:latin typeface="+mj-lt"/>
              </a:rPr>
              <a:t>After completing this module, students will be able to:</a:t>
            </a:r>
          </a:p>
        </p:txBody>
      </p:sp>
      <p:pic>
        <p:nvPicPr>
          <p:cNvPr id="4" name="Picture 3" descr="Icon of an arrow in a circular motion and a cloud inside it">
            <a:extLst>
              <a:ext uri="{FF2B5EF4-FFF2-40B4-BE49-F238E27FC236}">
                <a16:creationId xmlns:a16="http://schemas.microsoft.com/office/drawing/2014/main" id="{3E4F1A96-D231-497D-81CC-1BDB0F59B756}"/>
              </a:ext>
            </a:extLst>
          </p:cNvPr>
          <p:cNvPicPr>
            <a:picLocks noChangeAspect="1"/>
          </p:cNvPicPr>
          <p:nvPr/>
        </p:nvPicPr>
        <p:blipFill>
          <a:blip r:embed="rId2"/>
          <a:stretch>
            <a:fillRect/>
          </a:stretch>
        </p:blipFill>
        <p:spPr>
          <a:xfrm>
            <a:off x="430458" y="1915661"/>
            <a:ext cx="894588" cy="894588"/>
          </a:xfrm>
          <a:prstGeom prst="rect">
            <a:avLst/>
          </a:prstGeom>
        </p:spPr>
      </p:pic>
      <p:sp>
        <p:nvSpPr>
          <p:cNvPr id="22" name="Rectangle 21">
            <a:extLst>
              <a:ext uri="{FF2B5EF4-FFF2-40B4-BE49-F238E27FC236}">
                <a16:creationId xmlns:a16="http://schemas.microsoft.com/office/drawing/2014/main" id="{723C6FEC-4946-48C9-B3C1-C9F03AECB9DE}"/>
              </a:ext>
            </a:extLst>
          </p:cNvPr>
          <p:cNvSpPr/>
          <p:nvPr/>
        </p:nvSpPr>
        <p:spPr>
          <a:xfrm>
            <a:off x="1570644" y="2209552"/>
            <a:ext cx="10098655"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000">
                <a:solidFill>
                  <a:schemeClr val="tx1"/>
                </a:solidFill>
              </a:rPr>
              <a:t>Explain why continuous integration matters</a:t>
            </a:r>
          </a:p>
        </p:txBody>
      </p:sp>
      <p:cxnSp>
        <p:nvCxnSpPr>
          <p:cNvPr id="26" name="Straight Connector 25">
            <a:extLst>
              <a:ext uri="{FF2B5EF4-FFF2-40B4-BE49-F238E27FC236}">
                <a16:creationId xmlns:a16="http://schemas.microsoft.com/office/drawing/2014/main" id="{5EAFE27E-D593-411C-89F6-9B3D8BE1D91A}"/>
              </a:ext>
              <a:ext uri="{C183D7F6-B498-43B3-948B-1728B52AA6E4}">
                <adec:decorative xmlns:adec="http://schemas.microsoft.com/office/drawing/2017/decorative" val="1"/>
              </a:ext>
            </a:extLst>
          </p:cNvPr>
          <p:cNvCxnSpPr>
            <a:cxnSpLocks/>
          </p:cNvCxnSpPr>
          <p:nvPr/>
        </p:nvCxnSpPr>
        <p:spPr>
          <a:xfrm flipV="1">
            <a:off x="1570644" y="2968665"/>
            <a:ext cx="1009865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5" descr="Icon of a webpage showing a product symbol">
            <a:extLst>
              <a:ext uri="{FF2B5EF4-FFF2-40B4-BE49-F238E27FC236}">
                <a16:creationId xmlns:a16="http://schemas.microsoft.com/office/drawing/2014/main" id="{457AB123-060A-4F6D-81CD-E940D48DC226}"/>
              </a:ext>
            </a:extLst>
          </p:cNvPr>
          <p:cNvPicPr>
            <a:picLocks noChangeAspect="1"/>
          </p:cNvPicPr>
          <p:nvPr/>
        </p:nvPicPr>
        <p:blipFill>
          <a:blip r:embed="rId3"/>
          <a:stretch>
            <a:fillRect/>
          </a:stretch>
        </p:blipFill>
        <p:spPr>
          <a:xfrm>
            <a:off x="430458" y="3126110"/>
            <a:ext cx="894588" cy="894588"/>
          </a:xfrm>
          <a:prstGeom prst="rect">
            <a:avLst/>
          </a:prstGeom>
        </p:spPr>
      </p:pic>
      <p:sp>
        <p:nvSpPr>
          <p:cNvPr id="23" name="Rectangle 22">
            <a:extLst>
              <a:ext uri="{FF2B5EF4-FFF2-40B4-BE49-F238E27FC236}">
                <a16:creationId xmlns:a16="http://schemas.microsoft.com/office/drawing/2014/main" id="{063C11D4-63D1-4745-A509-9637BE9245C1}"/>
              </a:ext>
            </a:extLst>
          </p:cNvPr>
          <p:cNvSpPr/>
          <p:nvPr/>
        </p:nvSpPr>
        <p:spPr>
          <a:xfrm>
            <a:off x="1570644" y="3420001"/>
            <a:ext cx="10098655"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816"/>
              </a:spcAft>
            </a:pPr>
            <a:r>
              <a:rPr lang="en-US" sz="2000" dirty="0">
                <a:solidFill>
                  <a:schemeClr val="tx1"/>
                </a:solidFill>
              </a:rPr>
              <a:t>Implement continuous integration using Azure DevOps</a:t>
            </a:r>
          </a:p>
        </p:txBody>
      </p:sp>
    </p:spTree>
    <p:extLst>
      <p:ext uri="{BB962C8B-B14F-4D97-AF65-F5344CB8AC3E}">
        <p14:creationId xmlns:p14="http://schemas.microsoft.com/office/powerpoint/2010/main" val="70065778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6A7796-EC40-4A1C-B394-D560E714D47B}"/>
              </a:ext>
            </a:extLst>
          </p:cNvPr>
          <p:cNvSpPr>
            <a:spLocks noGrp="1"/>
          </p:cNvSpPr>
          <p:nvPr>
            <p:ph type="title"/>
          </p:nvPr>
        </p:nvSpPr>
        <p:spPr>
          <a:xfrm>
            <a:off x="427038" y="3317212"/>
            <a:ext cx="9070923" cy="360099"/>
          </a:xfrm>
        </p:spPr>
        <p:txBody>
          <a:bodyPr/>
          <a:lstStyle/>
          <a:p>
            <a:r>
              <a:rPr lang="en-US"/>
              <a:t>Lesson 02: Continuous integration overview</a:t>
            </a:r>
          </a:p>
        </p:txBody>
      </p:sp>
      <p:pic>
        <p:nvPicPr>
          <p:cNvPr id="4" name="Picture 3" descr="Icon of a fragmented arc with an arrow going upwards">
            <a:extLst>
              <a:ext uri="{FF2B5EF4-FFF2-40B4-BE49-F238E27FC236}">
                <a16:creationId xmlns:a16="http://schemas.microsoft.com/office/drawing/2014/main" id="{7428A671-45EA-41DF-8082-9C7936D8FA73}"/>
              </a:ext>
            </a:extLst>
          </p:cNvPr>
          <p:cNvPicPr>
            <a:picLocks noChangeAspect="1"/>
          </p:cNvPicPr>
          <p:nvPr/>
        </p:nvPicPr>
        <p:blipFill>
          <a:blip r:embed="rId2">
            <a:clrChange>
              <a:clrFrom>
                <a:srgbClr val="FFFFFF"/>
              </a:clrFrom>
              <a:clrTo>
                <a:srgbClr val="FFFFFF">
                  <a:alpha val="0"/>
                </a:srgbClr>
              </a:clrTo>
            </a:clrChange>
          </a:blip>
          <a:srcRect/>
          <a:stretch/>
        </p:blipFill>
        <p:spPr>
          <a:xfrm>
            <a:off x="10461493" y="3040062"/>
            <a:ext cx="914400" cy="914400"/>
          </a:xfrm>
          <a:prstGeom prst="rect">
            <a:avLst/>
          </a:prstGeom>
        </p:spPr>
      </p:pic>
    </p:spTree>
    <p:extLst>
      <p:ext uri="{BB962C8B-B14F-4D97-AF65-F5344CB8AC3E}">
        <p14:creationId xmlns:p14="http://schemas.microsoft.com/office/powerpoint/2010/main" val="18814762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6B084-A81D-4D87-B1FF-4CAAB0FBB15F}"/>
              </a:ext>
            </a:extLst>
          </p:cNvPr>
          <p:cNvSpPr>
            <a:spLocks noGrp="1"/>
          </p:cNvSpPr>
          <p:nvPr>
            <p:ph type="title"/>
          </p:nvPr>
        </p:nvSpPr>
        <p:spPr>
          <a:xfrm>
            <a:off x="465138" y="632779"/>
            <a:ext cx="11533187" cy="411162"/>
          </a:xfrm>
        </p:spPr>
        <p:txBody>
          <a:bodyPr/>
          <a:lstStyle/>
          <a:p>
            <a:r>
              <a:rPr lang="en-US" dirty="0"/>
              <a:t>Introduction to continuous integration</a:t>
            </a:r>
          </a:p>
        </p:txBody>
      </p:sp>
      <p:pic>
        <p:nvPicPr>
          <p:cNvPr id="26" name="Picture 25" descr="Icon of a arrow in a circular path with a timer inside the circle">
            <a:extLst>
              <a:ext uri="{FF2B5EF4-FFF2-40B4-BE49-F238E27FC236}">
                <a16:creationId xmlns:a16="http://schemas.microsoft.com/office/drawing/2014/main" id="{08F84B3D-8E48-429C-B899-9CCD09B29D7D}"/>
              </a:ext>
            </a:extLst>
          </p:cNvPr>
          <p:cNvPicPr>
            <a:picLocks noChangeAspect="1"/>
          </p:cNvPicPr>
          <p:nvPr/>
        </p:nvPicPr>
        <p:blipFill>
          <a:blip r:embed="rId2"/>
          <a:stretch>
            <a:fillRect/>
          </a:stretch>
        </p:blipFill>
        <p:spPr>
          <a:xfrm>
            <a:off x="431429" y="1147716"/>
            <a:ext cx="950976" cy="950976"/>
          </a:xfrm>
          <a:prstGeom prst="rect">
            <a:avLst/>
          </a:prstGeom>
        </p:spPr>
      </p:pic>
      <p:sp>
        <p:nvSpPr>
          <p:cNvPr id="10" name="Rectangle 9">
            <a:extLst>
              <a:ext uri="{FF2B5EF4-FFF2-40B4-BE49-F238E27FC236}">
                <a16:creationId xmlns:a16="http://schemas.microsoft.com/office/drawing/2014/main" id="{E8C95FCE-9A14-412E-81B8-E0EF51ECB1EE}"/>
              </a:ext>
            </a:extLst>
          </p:cNvPr>
          <p:cNvSpPr/>
          <p:nvPr/>
        </p:nvSpPr>
        <p:spPr>
          <a:xfrm>
            <a:off x="1663700" y="1253872"/>
            <a:ext cx="10334625" cy="738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400" dirty="0">
                <a:solidFill>
                  <a:schemeClr val="tx1"/>
                </a:solidFill>
              </a:rPr>
              <a:t>Continuous integration (CI) is the process of automating the build and testing of code</a:t>
            </a:r>
          </a:p>
        </p:txBody>
      </p:sp>
      <p:cxnSp>
        <p:nvCxnSpPr>
          <p:cNvPr id="11" name="Straight Connector 10">
            <a:extLst>
              <a:ext uri="{FF2B5EF4-FFF2-40B4-BE49-F238E27FC236}">
                <a16:creationId xmlns:a16="http://schemas.microsoft.com/office/drawing/2014/main" id="{6C0DAA3F-D555-43EB-A0E1-08468FC70B78}"/>
              </a:ext>
              <a:ext uri="{C183D7F6-B498-43B3-948B-1728B52AA6E4}">
                <adec:decorative xmlns:adec="http://schemas.microsoft.com/office/drawing/2017/decorative" val="1"/>
              </a:ext>
            </a:extLst>
          </p:cNvPr>
          <p:cNvCxnSpPr>
            <a:cxnSpLocks/>
          </p:cNvCxnSpPr>
          <p:nvPr/>
        </p:nvCxnSpPr>
        <p:spPr>
          <a:xfrm>
            <a:off x="1663700" y="2368109"/>
            <a:ext cx="103346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7" name="Picture 26" descr="Icon of a screen with a square enclosed by outward pointing chevrons on left and right">
            <a:extLst>
              <a:ext uri="{FF2B5EF4-FFF2-40B4-BE49-F238E27FC236}">
                <a16:creationId xmlns:a16="http://schemas.microsoft.com/office/drawing/2014/main" id="{31683D96-AAD9-46DA-A04E-9A22691055E9}"/>
              </a:ext>
            </a:extLst>
          </p:cNvPr>
          <p:cNvPicPr>
            <a:picLocks noChangeAspect="1"/>
          </p:cNvPicPr>
          <p:nvPr/>
        </p:nvPicPr>
        <p:blipFill>
          <a:blip r:embed="rId3"/>
          <a:stretch>
            <a:fillRect/>
          </a:stretch>
        </p:blipFill>
        <p:spPr>
          <a:xfrm>
            <a:off x="431429" y="2637526"/>
            <a:ext cx="950976" cy="950976"/>
          </a:xfrm>
          <a:prstGeom prst="rect">
            <a:avLst/>
          </a:prstGeom>
        </p:spPr>
      </p:pic>
      <p:sp>
        <p:nvSpPr>
          <p:cNvPr id="15" name="Rectangle 14">
            <a:extLst>
              <a:ext uri="{FF2B5EF4-FFF2-40B4-BE49-F238E27FC236}">
                <a16:creationId xmlns:a16="http://schemas.microsoft.com/office/drawing/2014/main" id="{63108814-BB2B-4ED6-9ABB-3A78E852FF33}"/>
              </a:ext>
            </a:extLst>
          </p:cNvPr>
          <p:cNvSpPr/>
          <p:nvPr/>
        </p:nvSpPr>
        <p:spPr>
          <a:xfrm>
            <a:off x="1663700" y="2743682"/>
            <a:ext cx="10334625" cy="738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400" dirty="0">
                <a:solidFill>
                  <a:schemeClr val="tx1"/>
                </a:solidFill>
              </a:rPr>
              <a:t>CI encourages developers to share their code and unit tests by merging their changes into the shared version control repository</a:t>
            </a:r>
          </a:p>
        </p:txBody>
      </p:sp>
      <p:cxnSp>
        <p:nvCxnSpPr>
          <p:cNvPr id="16" name="Straight Connector 15">
            <a:extLst>
              <a:ext uri="{FF2B5EF4-FFF2-40B4-BE49-F238E27FC236}">
                <a16:creationId xmlns:a16="http://schemas.microsoft.com/office/drawing/2014/main" id="{4FAD9177-D7B6-4062-83BB-12109F447CB9}"/>
              </a:ext>
              <a:ext uri="{C183D7F6-B498-43B3-948B-1728B52AA6E4}">
                <adec:decorative xmlns:adec="http://schemas.microsoft.com/office/drawing/2017/decorative" val="1"/>
              </a:ext>
            </a:extLst>
          </p:cNvPr>
          <p:cNvCxnSpPr>
            <a:cxnSpLocks/>
          </p:cNvCxnSpPr>
          <p:nvPr/>
        </p:nvCxnSpPr>
        <p:spPr>
          <a:xfrm>
            <a:off x="1663700" y="3857919"/>
            <a:ext cx="103346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Icon of an organizational chart enclosed in a curly brackets">
            <a:extLst>
              <a:ext uri="{FF2B5EF4-FFF2-40B4-BE49-F238E27FC236}">
                <a16:creationId xmlns:a16="http://schemas.microsoft.com/office/drawing/2014/main" id="{AA4E6D78-C239-4974-83D3-6C62B857A98E}"/>
              </a:ext>
            </a:extLst>
          </p:cNvPr>
          <p:cNvPicPr>
            <a:picLocks noChangeAspect="1"/>
          </p:cNvPicPr>
          <p:nvPr/>
        </p:nvPicPr>
        <p:blipFill>
          <a:blip r:embed="rId4"/>
          <a:stretch>
            <a:fillRect/>
          </a:stretch>
        </p:blipFill>
        <p:spPr>
          <a:xfrm>
            <a:off x="431429" y="4125812"/>
            <a:ext cx="952500" cy="952500"/>
          </a:xfrm>
          <a:prstGeom prst="rect">
            <a:avLst/>
          </a:prstGeom>
        </p:spPr>
      </p:pic>
      <p:sp>
        <p:nvSpPr>
          <p:cNvPr id="20" name="Rectangle 19">
            <a:extLst>
              <a:ext uri="{FF2B5EF4-FFF2-40B4-BE49-F238E27FC236}">
                <a16:creationId xmlns:a16="http://schemas.microsoft.com/office/drawing/2014/main" id="{9E9453DC-4791-4FFA-8D33-2E62BA425FAB}"/>
              </a:ext>
            </a:extLst>
          </p:cNvPr>
          <p:cNvSpPr/>
          <p:nvPr/>
        </p:nvSpPr>
        <p:spPr>
          <a:xfrm>
            <a:off x="1663700" y="4233492"/>
            <a:ext cx="10334625" cy="738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400" dirty="0">
                <a:solidFill>
                  <a:schemeClr val="tx1"/>
                </a:solidFill>
              </a:rPr>
              <a:t>When a change is detected, it triggers an automated build system. The code is built using a build definition. Developers respond to any issues or bugs</a:t>
            </a:r>
          </a:p>
        </p:txBody>
      </p:sp>
      <p:cxnSp>
        <p:nvCxnSpPr>
          <p:cNvPr id="21" name="Straight Connector 20">
            <a:extLst>
              <a:ext uri="{FF2B5EF4-FFF2-40B4-BE49-F238E27FC236}">
                <a16:creationId xmlns:a16="http://schemas.microsoft.com/office/drawing/2014/main" id="{F5E482E2-01B5-403C-9396-2A2F6B295779}"/>
              </a:ext>
              <a:ext uri="{C183D7F6-B498-43B3-948B-1728B52AA6E4}">
                <adec:decorative xmlns:adec="http://schemas.microsoft.com/office/drawing/2017/decorative" val="1"/>
              </a:ext>
            </a:extLst>
          </p:cNvPr>
          <p:cNvCxnSpPr>
            <a:cxnSpLocks/>
          </p:cNvCxnSpPr>
          <p:nvPr/>
        </p:nvCxnSpPr>
        <p:spPr>
          <a:xfrm>
            <a:off x="1663700" y="5347729"/>
            <a:ext cx="103346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9" name="Picture 28" descr="Icon of wrench and screw driver">
            <a:extLst>
              <a:ext uri="{FF2B5EF4-FFF2-40B4-BE49-F238E27FC236}">
                <a16:creationId xmlns:a16="http://schemas.microsoft.com/office/drawing/2014/main" id="{D0C50B92-77F0-4CAD-8CFA-F565F4630E66}"/>
              </a:ext>
            </a:extLst>
          </p:cNvPr>
          <p:cNvPicPr>
            <a:picLocks noChangeAspect="1"/>
          </p:cNvPicPr>
          <p:nvPr/>
        </p:nvPicPr>
        <p:blipFill>
          <a:blip r:embed="rId5"/>
          <a:stretch>
            <a:fillRect/>
          </a:stretch>
        </p:blipFill>
        <p:spPr>
          <a:xfrm>
            <a:off x="431429" y="5617145"/>
            <a:ext cx="950976" cy="950976"/>
          </a:xfrm>
          <a:prstGeom prst="rect">
            <a:avLst/>
          </a:prstGeom>
        </p:spPr>
      </p:pic>
      <p:sp>
        <p:nvSpPr>
          <p:cNvPr id="25" name="Rectangle 24">
            <a:extLst>
              <a:ext uri="{FF2B5EF4-FFF2-40B4-BE49-F238E27FC236}">
                <a16:creationId xmlns:a16="http://schemas.microsoft.com/office/drawing/2014/main" id="{5954AA92-CF9E-4D2F-AE89-DE0F2EA60930}"/>
              </a:ext>
            </a:extLst>
          </p:cNvPr>
          <p:cNvSpPr/>
          <p:nvPr/>
        </p:nvSpPr>
        <p:spPr>
          <a:xfrm>
            <a:off x="1663700" y="5723301"/>
            <a:ext cx="10334625" cy="738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400" dirty="0">
                <a:solidFill>
                  <a:schemeClr val="tx1"/>
                </a:solidFill>
              </a:rPr>
              <a:t>CI keeps the master branch clean ensuring bugs are caught earlier in the development cycle, which makes them less expensive to fix</a:t>
            </a:r>
          </a:p>
        </p:txBody>
      </p:sp>
    </p:spTree>
    <p:extLst>
      <p:ext uri="{BB962C8B-B14F-4D97-AF65-F5344CB8AC3E}">
        <p14:creationId xmlns:p14="http://schemas.microsoft.com/office/powerpoint/2010/main" val="11290393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3351-EFEF-4961-9466-18954BEC8E05}"/>
              </a:ext>
            </a:extLst>
          </p:cNvPr>
          <p:cNvSpPr>
            <a:spLocks noGrp="1"/>
          </p:cNvSpPr>
          <p:nvPr>
            <p:ph type="title"/>
          </p:nvPr>
        </p:nvSpPr>
        <p:spPr>
          <a:xfrm>
            <a:off x="465138" y="632779"/>
            <a:ext cx="11533187" cy="411162"/>
          </a:xfrm>
        </p:spPr>
        <p:txBody>
          <a:bodyPr/>
          <a:lstStyle/>
          <a:p>
            <a:r>
              <a:rPr lang="en-US" dirty="0"/>
              <a:t>The four pillars of continuous integration</a:t>
            </a:r>
          </a:p>
        </p:txBody>
      </p:sp>
      <p:sp>
        <p:nvSpPr>
          <p:cNvPr id="3" name="Rectangle 2">
            <a:extLst>
              <a:ext uri="{FF2B5EF4-FFF2-40B4-BE49-F238E27FC236}">
                <a16:creationId xmlns:a16="http://schemas.microsoft.com/office/drawing/2014/main" id="{A687BEDE-92A7-4A8A-90BA-FF598DD6EC7E}"/>
              </a:ext>
              <a:ext uri="{C183D7F6-B498-43B3-948B-1728B52AA6E4}">
                <adec:decorative xmlns:adec="http://schemas.microsoft.com/office/drawing/2017/decorative" val="1"/>
              </a:ext>
            </a:extLst>
          </p:cNvPr>
          <p:cNvSpPr/>
          <p:nvPr/>
        </p:nvSpPr>
        <p:spPr bwMode="auto">
          <a:xfrm>
            <a:off x="427038" y="1192212"/>
            <a:ext cx="11571287" cy="289718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descr="The Four Pillars of Continuous Integration: Version control system, packet management system, continuous integration system, and automated build process">
            <a:extLst>
              <a:ext uri="{FF2B5EF4-FFF2-40B4-BE49-F238E27FC236}">
                <a16:creationId xmlns:a16="http://schemas.microsoft.com/office/drawing/2014/main" id="{BCA7BD43-6786-4AD7-88F9-0EB81C2C9624}"/>
              </a:ext>
            </a:extLst>
          </p:cNvPr>
          <p:cNvGrpSpPr/>
          <p:nvPr/>
        </p:nvGrpSpPr>
        <p:grpSpPr>
          <a:xfrm>
            <a:off x="594166" y="1340758"/>
            <a:ext cx="11229533" cy="2606822"/>
            <a:chOff x="784667" y="1340758"/>
            <a:chExt cx="10813166" cy="2510167"/>
          </a:xfrm>
        </p:grpSpPr>
        <p:sp>
          <p:nvSpPr>
            <p:cNvPr id="26" name="TextBox 25">
              <a:extLst>
                <a:ext uri="{FF2B5EF4-FFF2-40B4-BE49-F238E27FC236}">
                  <a16:creationId xmlns:a16="http://schemas.microsoft.com/office/drawing/2014/main" id="{C0E127F6-5280-4C91-9061-0E10FB3CF758}"/>
                </a:ext>
              </a:extLst>
            </p:cNvPr>
            <p:cNvSpPr txBox="1"/>
            <p:nvPr/>
          </p:nvSpPr>
          <p:spPr>
            <a:xfrm>
              <a:off x="784667" y="1340758"/>
              <a:ext cx="10813166" cy="458030"/>
            </a:xfrm>
            <a:prstGeom prst="rect">
              <a:avLst/>
            </a:prstGeom>
            <a:solidFill>
              <a:srgbClr val="243A5E"/>
            </a:solidFill>
          </p:spPr>
          <p:txBody>
            <a:bodyPr wrap="square" lIns="91440" tIns="45720" rIns="91440" bIns="45720" rtlCol="0" anchor="ctr">
              <a:noAutofit/>
            </a:bodyPr>
            <a:lstStyle/>
            <a:p>
              <a:pPr algn="ctr">
                <a:lnSpc>
                  <a:spcPct val="90000"/>
                </a:lnSpc>
                <a:spcAft>
                  <a:spcPts val="600"/>
                </a:spcAft>
              </a:pPr>
              <a:r>
                <a:rPr lang="en-IN" sz="2000" dirty="0">
                  <a:solidFill>
                    <a:schemeClr val="bg1"/>
                  </a:solidFill>
                  <a:latin typeface="+mj-lt"/>
                </a:rPr>
                <a:t>Continuous integration</a:t>
              </a:r>
              <a:endParaRPr lang="en-US" sz="2000" dirty="0">
                <a:solidFill>
                  <a:schemeClr val="bg1"/>
                </a:solidFill>
                <a:latin typeface="+mj-lt"/>
              </a:endParaRPr>
            </a:p>
          </p:txBody>
        </p:sp>
        <p:pic>
          <p:nvPicPr>
            <p:cNvPr id="39" name="Picture 38" descr="Graphical depicting a pillar">
              <a:extLst>
                <a:ext uri="{FF2B5EF4-FFF2-40B4-BE49-F238E27FC236}">
                  <a16:creationId xmlns:a16="http://schemas.microsoft.com/office/drawing/2014/main" id="{97716E3F-433A-4C28-837E-B77A7794BB86}"/>
                </a:ext>
              </a:extLst>
            </p:cNvPr>
            <p:cNvPicPr>
              <a:picLocks noChangeAspect="1"/>
            </p:cNvPicPr>
            <p:nvPr/>
          </p:nvPicPr>
          <p:blipFill>
            <a:blip r:embed="rId3"/>
            <a:stretch>
              <a:fillRect/>
            </a:stretch>
          </p:blipFill>
          <p:spPr>
            <a:xfrm>
              <a:off x="954616" y="1900205"/>
              <a:ext cx="2527830" cy="1950720"/>
            </a:xfrm>
            <a:prstGeom prst="rect">
              <a:avLst/>
            </a:prstGeom>
          </p:spPr>
        </p:pic>
        <p:sp>
          <p:nvSpPr>
            <p:cNvPr id="27" name="TextBox 26">
              <a:extLst>
                <a:ext uri="{FF2B5EF4-FFF2-40B4-BE49-F238E27FC236}">
                  <a16:creationId xmlns:a16="http://schemas.microsoft.com/office/drawing/2014/main" id="{C430B63D-D6FA-4A1C-A74F-801437204514}"/>
                </a:ext>
              </a:extLst>
            </p:cNvPr>
            <p:cNvSpPr txBox="1"/>
            <p:nvPr/>
          </p:nvSpPr>
          <p:spPr>
            <a:xfrm>
              <a:off x="1519720" y="2460067"/>
              <a:ext cx="1397623" cy="830997"/>
            </a:xfrm>
            <a:prstGeom prst="rect">
              <a:avLst/>
            </a:prstGeom>
            <a:noFill/>
          </p:spPr>
          <p:txBody>
            <a:bodyPr wrap="square" lIns="0" tIns="0" rIns="0" bIns="0" rtlCol="0">
              <a:spAutoFit/>
            </a:bodyPr>
            <a:lstStyle/>
            <a:p>
              <a:pPr algn="ctr">
                <a:spcAft>
                  <a:spcPts val="600"/>
                </a:spcAft>
              </a:pPr>
              <a:r>
                <a:rPr lang="en-IN" dirty="0">
                  <a:latin typeface="+mj-lt"/>
                </a:rPr>
                <a:t>Version control system</a:t>
              </a:r>
              <a:endParaRPr lang="en-US" dirty="0">
                <a:latin typeface="+mj-lt"/>
              </a:endParaRPr>
            </a:p>
          </p:txBody>
        </p:sp>
        <p:pic>
          <p:nvPicPr>
            <p:cNvPr id="40" name="Picture 39" descr="Graphical depicting a pillar">
              <a:extLst>
                <a:ext uri="{FF2B5EF4-FFF2-40B4-BE49-F238E27FC236}">
                  <a16:creationId xmlns:a16="http://schemas.microsoft.com/office/drawing/2014/main" id="{69FB145D-5080-43BC-8D5F-F54F5EE02406}"/>
                </a:ext>
              </a:extLst>
            </p:cNvPr>
            <p:cNvPicPr>
              <a:picLocks noChangeAspect="1"/>
            </p:cNvPicPr>
            <p:nvPr/>
          </p:nvPicPr>
          <p:blipFill>
            <a:blip r:embed="rId3"/>
            <a:stretch>
              <a:fillRect/>
            </a:stretch>
          </p:blipFill>
          <p:spPr>
            <a:xfrm>
              <a:off x="3617383" y="1900205"/>
              <a:ext cx="2527830" cy="1950720"/>
            </a:xfrm>
            <a:prstGeom prst="rect">
              <a:avLst/>
            </a:prstGeom>
          </p:spPr>
        </p:pic>
        <p:sp>
          <p:nvSpPr>
            <p:cNvPr id="28" name="TextBox 27">
              <a:extLst>
                <a:ext uri="{FF2B5EF4-FFF2-40B4-BE49-F238E27FC236}">
                  <a16:creationId xmlns:a16="http://schemas.microsoft.com/office/drawing/2014/main" id="{3ACEC314-21C5-4DA8-BDE0-834049FBB3AB}"/>
                </a:ext>
              </a:extLst>
            </p:cNvPr>
            <p:cNvSpPr txBox="1"/>
            <p:nvPr/>
          </p:nvSpPr>
          <p:spPr>
            <a:xfrm>
              <a:off x="4182487" y="2460067"/>
              <a:ext cx="1397623" cy="830997"/>
            </a:xfrm>
            <a:prstGeom prst="rect">
              <a:avLst/>
            </a:prstGeom>
            <a:noFill/>
          </p:spPr>
          <p:txBody>
            <a:bodyPr wrap="square" lIns="0" tIns="0" rIns="0" bIns="0" rtlCol="0">
              <a:spAutoFit/>
            </a:bodyPr>
            <a:lstStyle/>
            <a:p>
              <a:pPr algn="ctr">
                <a:spcAft>
                  <a:spcPts val="600"/>
                </a:spcAft>
              </a:pPr>
              <a:r>
                <a:rPr lang="en-IN" dirty="0">
                  <a:latin typeface="+mj-lt"/>
                </a:rPr>
                <a:t>Package management system</a:t>
              </a:r>
              <a:endParaRPr lang="en-US" dirty="0">
                <a:latin typeface="+mj-lt"/>
              </a:endParaRPr>
            </a:p>
          </p:txBody>
        </p:sp>
        <p:pic>
          <p:nvPicPr>
            <p:cNvPr id="41" name="Picture 40" descr="Graphical depicting a pillar">
              <a:extLst>
                <a:ext uri="{FF2B5EF4-FFF2-40B4-BE49-F238E27FC236}">
                  <a16:creationId xmlns:a16="http://schemas.microsoft.com/office/drawing/2014/main" id="{C6EF7168-A7AE-427A-BB06-1386222A6D88}"/>
                </a:ext>
              </a:extLst>
            </p:cNvPr>
            <p:cNvPicPr>
              <a:picLocks noChangeAspect="1"/>
            </p:cNvPicPr>
            <p:nvPr/>
          </p:nvPicPr>
          <p:blipFill>
            <a:blip r:embed="rId3"/>
            <a:stretch>
              <a:fillRect/>
            </a:stretch>
          </p:blipFill>
          <p:spPr>
            <a:xfrm>
              <a:off x="6280150" y="1900205"/>
              <a:ext cx="2527830" cy="1950720"/>
            </a:xfrm>
            <a:prstGeom prst="rect">
              <a:avLst/>
            </a:prstGeom>
          </p:spPr>
        </p:pic>
        <p:sp>
          <p:nvSpPr>
            <p:cNvPr id="29" name="TextBox 28">
              <a:extLst>
                <a:ext uri="{FF2B5EF4-FFF2-40B4-BE49-F238E27FC236}">
                  <a16:creationId xmlns:a16="http://schemas.microsoft.com/office/drawing/2014/main" id="{7981412F-228A-4529-9B57-BBB72074028A}"/>
                </a:ext>
              </a:extLst>
            </p:cNvPr>
            <p:cNvSpPr txBox="1"/>
            <p:nvPr/>
          </p:nvSpPr>
          <p:spPr>
            <a:xfrm>
              <a:off x="6845254" y="2460067"/>
              <a:ext cx="1397623" cy="830997"/>
            </a:xfrm>
            <a:prstGeom prst="rect">
              <a:avLst/>
            </a:prstGeom>
            <a:noFill/>
          </p:spPr>
          <p:txBody>
            <a:bodyPr wrap="square" lIns="0" tIns="0" rIns="0" bIns="0" rtlCol="0">
              <a:spAutoFit/>
            </a:bodyPr>
            <a:lstStyle/>
            <a:p>
              <a:pPr algn="ctr">
                <a:spcAft>
                  <a:spcPts val="600"/>
                </a:spcAft>
              </a:pPr>
              <a:r>
                <a:rPr lang="en-IN" dirty="0">
                  <a:latin typeface="+mj-lt"/>
                </a:rPr>
                <a:t>Continuous integration system</a:t>
              </a:r>
              <a:endParaRPr lang="en-US" dirty="0">
                <a:latin typeface="+mj-lt"/>
              </a:endParaRPr>
            </a:p>
          </p:txBody>
        </p:sp>
        <p:pic>
          <p:nvPicPr>
            <p:cNvPr id="42" name="Picture 41" descr="Graphical depicting a pillar">
              <a:extLst>
                <a:ext uri="{FF2B5EF4-FFF2-40B4-BE49-F238E27FC236}">
                  <a16:creationId xmlns:a16="http://schemas.microsoft.com/office/drawing/2014/main" id="{3719326B-69EC-4843-ADC7-A719E7FECD3A}"/>
                </a:ext>
              </a:extLst>
            </p:cNvPr>
            <p:cNvPicPr>
              <a:picLocks noChangeAspect="1"/>
            </p:cNvPicPr>
            <p:nvPr/>
          </p:nvPicPr>
          <p:blipFill>
            <a:blip r:embed="rId3"/>
            <a:stretch>
              <a:fillRect/>
            </a:stretch>
          </p:blipFill>
          <p:spPr>
            <a:xfrm>
              <a:off x="8942916" y="1900205"/>
              <a:ext cx="2527830" cy="1950720"/>
            </a:xfrm>
            <a:prstGeom prst="rect">
              <a:avLst/>
            </a:prstGeom>
          </p:spPr>
        </p:pic>
        <p:sp>
          <p:nvSpPr>
            <p:cNvPr id="30" name="TextBox 29">
              <a:extLst>
                <a:ext uri="{FF2B5EF4-FFF2-40B4-BE49-F238E27FC236}">
                  <a16:creationId xmlns:a16="http://schemas.microsoft.com/office/drawing/2014/main" id="{2353C224-77DB-4B78-A667-C27ACD63AEDF}"/>
                </a:ext>
              </a:extLst>
            </p:cNvPr>
            <p:cNvSpPr txBox="1"/>
            <p:nvPr/>
          </p:nvSpPr>
          <p:spPr>
            <a:xfrm>
              <a:off x="9508020" y="2598566"/>
              <a:ext cx="1397623" cy="553998"/>
            </a:xfrm>
            <a:prstGeom prst="rect">
              <a:avLst/>
            </a:prstGeom>
            <a:noFill/>
          </p:spPr>
          <p:txBody>
            <a:bodyPr wrap="square" lIns="0" tIns="0" rIns="0" bIns="0" rtlCol="0">
              <a:spAutoFit/>
            </a:bodyPr>
            <a:lstStyle/>
            <a:p>
              <a:pPr algn="ctr">
                <a:spcAft>
                  <a:spcPts val="600"/>
                </a:spcAft>
              </a:pPr>
              <a:r>
                <a:rPr lang="en-IN" dirty="0">
                  <a:latin typeface="+mj-lt"/>
                </a:rPr>
                <a:t>Automated build process</a:t>
              </a:r>
              <a:endParaRPr lang="en-US" dirty="0">
                <a:latin typeface="+mj-lt"/>
              </a:endParaRPr>
            </a:p>
          </p:txBody>
        </p:sp>
      </p:grpSp>
      <p:sp>
        <p:nvSpPr>
          <p:cNvPr id="15" name="Text Placeholder 2">
            <a:extLst>
              <a:ext uri="{FF2B5EF4-FFF2-40B4-BE49-F238E27FC236}">
                <a16:creationId xmlns:a16="http://schemas.microsoft.com/office/drawing/2014/main" id="{FAE090FD-D5DC-470B-BA53-F54980B94D48}"/>
              </a:ext>
            </a:extLst>
          </p:cNvPr>
          <p:cNvSpPr txBox="1">
            <a:spLocks/>
          </p:cNvSpPr>
          <p:nvPr/>
        </p:nvSpPr>
        <p:spPr>
          <a:xfrm>
            <a:off x="427039" y="4245337"/>
            <a:ext cx="2301647" cy="2066564"/>
          </a:xfrm>
          <a:prstGeom prst="rect">
            <a:avLst/>
          </a:prstGeom>
          <a:solidFill>
            <a:schemeClr val="bg1">
              <a:lumMod val="95000"/>
            </a:schemeClr>
          </a:solidFill>
        </p:spPr>
        <p:txBody>
          <a:bodyPr wrap="square" lIns="137160" tIns="91440" rIns="137160" bIns="91440" anchor="t">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latin typeface="+mn-lt"/>
              </a:rPr>
              <a:t>A </a:t>
            </a:r>
            <a:r>
              <a:rPr lang="en-US" sz="2000" spc="0" dirty="0">
                <a:solidFill>
                  <a:schemeClr val="tx2"/>
                </a:solidFill>
              </a:rPr>
              <a:t>version control system </a:t>
            </a:r>
            <a:r>
              <a:rPr lang="en-US" sz="2000" spc="0" dirty="0">
                <a:latin typeface="+mn-lt"/>
              </a:rPr>
              <a:t>manages changes to your source code</a:t>
            </a:r>
            <a:br>
              <a:rPr lang="en-US" sz="2000" spc="0" dirty="0">
                <a:latin typeface="+mn-lt"/>
              </a:rPr>
            </a:br>
            <a:r>
              <a:rPr lang="en-US" sz="2000" spc="0" dirty="0">
                <a:latin typeface="+mn-lt"/>
              </a:rPr>
              <a:t>over time.</a:t>
            </a:r>
          </a:p>
        </p:txBody>
      </p:sp>
      <p:sp>
        <p:nvSpPr>
          <p:cNvPr id="16" name="Text Placeholder 2">
            <a:extLst>
              <a:ext uri="{FF2B5EF4-FFF2-40B4-BE49-F238E27FC236}">
                <a16:creationId xmlns:a16="http://schemas.microsoft.com/office/drawing/2014/main" id="{AC657014-4A5B-481D-A469-1B89F3E9F9B3}"/>
              </a:ext>
            </a:extLst>
          </p:cNvPr>
          <p:cNvSpPr txBox="1">
            <a:spLocks/>
          </p:cNvSpPr>
          <p:nvPr/>
        </p:nvSpPr>
        <p:spPr>
          <a:xfrm>
            <a:off x="2881159" y="4245337"/>
            <a:ext cx="2713047" cy="2066564"/>
          </a:xfrm>
          <a:prstGeom prst="rect">
            <a:avLst/>
          </a:prstGeom>
          <a:solidFill>
            <a:schemeClr val="bg1">
              <a:lumMod val="95000"/>
            </a:schemeClr>
          </a:solidFill>
        </p:spPr>
        <p:txBody>
          <a:bodyPr wrap="square" lIns="137160" tIns="91440" rIns="137160" bIns="91440" anchor="t">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latin typeface="+mn-lt"/>
              </a:rPr>
              <a:t>A </a:t>
            </a:r>
            <a:r>
              <a:rPr lang="en-US" sz="2000" spc="0" dirty="0">
                <a:solidFill>
                  <a:schemeClr val="tx2"/>
                </a:solidFill>
                <a:latin typeface="+mn-lt"/>
              </a:rPr>
              <a:t>p</a:t>
            </a:r>
            <a:r>
              <a:rPr lang="en-US" sz="2000" spc="0" dirty="0">
                <a:solidFill>
                  <a:schemeClr val="tx2"/>
                </a:solidFill>
              </a:rPr>
              <a:t>ackage management system </a:t>
            </a:r>
            <a:r>
              <a:rPr lang="en-US" sz="2000" spc="0" dirty="0">
                <a:solidFill>
                  <a:schemeClr val="tx1"/>
                </a:solidFill>
                <a:latin typeface="+mn-lt"/>
              </a:rPr>
              <a:t>is used to install, uninstall, and manage software packages.</a:t>
            </a:r>
          </a:p>
        </p:txBody>
      </p:sp>
      <p:sp>
        <p:nvSpPr>
          <p:cNvPr id="17" name="Text Placeholder 2">
            <a:extLst>
              <a:ext uri="{FF2B5EF4-FFF2-40B4-BE49-F238E27FC236}">
                <a16:creationId xmlns:a16="http://schemas.microsoft.com/office/drawing/2014/main" id="{C263C52A-C349-4567-BF21-B1659EB1F465}"/>
              </a:ext>
            </a:extLst>
          </p:cNvPr>
          <p:cNvSpPr txBox="1">
            <a:spLocks/>
          </p:cNvSpPr>
          <p:nvPr/>
        </p:nvSpPr>
        <p:spPr>
          <a:xfrm>
            <a:off x="5746679" y="4245337"/>
            <a:ext cx="2952748" cy="2066564"/>
          </a:xfrm>
          <a:prstGeom prst="rect">
            <a:avLst/>
          </a:prstGeom>
          <a:solidFill>
            <a:schemeClr val="bg1">
              <a:lumMod val="95000"/>
            </a:schemeClr>
          </a:solidFill>
        </p:spPr>
        <p:txBody>
          <a:bodyPr wrap="square" lIns="137160" tIns="91440" rIns="137160" bIns="91440" anchor="t">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latin typeface="+mn-lt"/>
              </a:rPr>
              <a:t>A </a:t>
            </a:r>
            <a:r>
              <a:rPr lang="en-US" sz="2000" spc="0" dirty="0">
                <a:solidFill>
                  <a:schemeClr val="tx2"/>
                </a:solidFill>
                <a:latin typeface="+mn-lt"/>
              </a:rPr>
              <a:t>c</a:t>
            </a:r>
            <a:r>
              <a:rPr lang="en-US" sz="2000" spc="0" dirty="0">
                <a:solidFill>
                  <a:schemeClr val="tx2"/>
                </a:solidFill>
              </a:rPr>
              <a:t>ontinuous integration system </a:t>
            </a:r>
            <a:r>
              <a:rPr lang="en-US" sz="2000" spc="0" dirty="0">
                <a:latin typeface="+mn-lt"/>
              </a:rPr>
              <a:t>merges all developer working copies to a shared mainline several times a day.</a:t>
            </a:r>
          </a:p>
        </p:txBody>
      </p:sp>
      <p:sp>
        <p:nvSpPr>
          <p:cNvPr id="18" name="Text Placeholder 2">
            <a:extLst>
              <a:ext uri="{FF2B5EF4-FFF2-40B4-BE49-F238E27FC236}">
                <a16:creationId xmlns:a16="http://schemas.microsoft.com/office/drawing/2014/main" id="{498F5C5C-1246-4872-B7D8-F9B7B9929409}"/>
              </a:ext>
            </a:extLst>
          </p:cNvPr>
          <p:cNvSpPr txBox="1">
            <a:spLocks/>
          </p:cNvSpPr>
          <p:nvPr/>
        </p:nvSpPr>
        <p:spPr>
          <a:xfrm>
            <a:off x="8851900" y="4245337"/>
            <a:ext cx="3146426" cy="2066564"/>
          </a:xfrm>
          <a:prstGeom prst="rect">
            <a:avLst/>
          </a:prstGeom>
          <a:solidFill>
            <a:schemeClr val="bg1">
              <a:lumMod val="95000"/>
            </a:schemeClr>
          </a:solidFill>
        </p:spPr>
        <p:txBody>
          <a:bodyPr wrap="square" lIns="137160" tIns="91440" rIns="137160" bIns="91440" anchor="t">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latin typeface="+mn-lt"/>
              </a:rPr>
              <a:t>An </a:t>
            </a:r>
            <a:r>
              <a:rPr lang="en-US" sz="2000" spc="0" dirty="0">
                <a:solidFill>
                  <a:schemeClr val="tx2"/>
                </a:solidFill>
                <a:latin typeface="+mn-lt"/>
              </a:rPr>
              <a:t>a</a:t>
            </a:r>
            <a:r>
              <a:rPr lang="en-US" sz="2000" spc="0" dirty="0">
                <a:solidFill>
                  <a:schemeClr val="tx2"/>
                </a:solidFill>
              </a:rPr>
              <a:t>utomated</a:t>
            </a:r>
            <a:br>
              <a:rPr lang="en-US" sz="2000" spc="0" dirty="0">
                <a:solidFill>
                  <a:schemeClr val="tx2"/>
                </a:solidFill>
              </a:rPr>
            </a:br>
            <a:r>
              <a:rPr lang="en-US" sz="2000" spc="0" dirty="0">
                <a:solidFill>
                  <a:schemeClr val="tx2"/>
                </a:solidFill>
              </a:rPr>
              <a:t>build process </a:t>
            </a:r>
            <a:r>
              <a:rPr lang="en-US" sz="2000" spc="0" dirty="0">
                <a:latin typeface="+mn-lt"/>
              </a:rPr>
              <a:t>creates</a:t>
            </a:r>
            <a:br>
              <a:rPr lang="en-US" sz="2000" spc="0" dirty="0">
                <a:latin typeface="+mn-lt"/>
              </a:rPr>
            </a:br>
            <a:r>
              <a:rPr lang="en-US" sz="2000" spc="0" dirty="0">
                <a:latin typeface="+mn-lt"/>
              </a:rPr>
              <a:t>a software build including compiling, packaging, and running automated tests.</a:t>
            </a:r>
          </a:p>
        </p:txBody>
      </p:sp>
    </p:spTree>
    <p:extLst>
      <p:ext uri="{BB962C8B-B14F-4D97-AF65-F5344CB8AC3E}">
        <p14:creationId xmlns:p14="http://schemas.microsoft.com/office/powerpoint/2010/main" val="1620027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3B774-89E6-473F-AFBD-DEC94259DFB2}"/>
              </a:ext>
            </a:extLst>
          </p:cNvPr>
          <p:cNvSpPr>
            <a:spLocks noGrp="1"/>
          </p:cNvSpPr>
          <p:nvPr>
            <p:ph type="title"/>
          </p:nvPr>
        </p:nvSpPr>
        <p:spPr>
          <a:xfrm>
            <a:off x="465138" y="632779"/>
            <a:ext cx="11533187" cy="411162"/>
          </a:xfrm>
        </p:spPr>
        <p:txBody>
          <a:bodyPr/>
          <a:lstStyle/>
          <a:p>
            <a:r>
              <a:rPr lang="en-US" dirty="0"/>
              <a:t>Benefits of continuous integration</a:t>
            </a:r>
          </a:p>
        </p:txBody>
      </p:sp>
      <p:pic>
        <p:nvPicPr>
          <p:cNvPr id="3" name="Picture 2" descr="Icon of check mark enclosed by an arc">
            <a:extLst>
              <a:ext uri="{FF2B5EF4-FFF2-40B4-BE49-F238E27FC236}">
                <a16:creationId xmlns:a16="http://schemas.microsoft.com/office/drawing/2014/main" id="{125BF82B-B264-4624-A4E3-21D99B6A8C08}"/>
              </a:ext>
            </a:extLst>
          </p:cNvPr>
          <p:cNvPicPr>
            <a:picLocks noChangeAspect="1"/>
          </p:cNvPicPr>
          <p:nvPr/>
        </p:nvPicPr>
        <p:blipFill>
          <a:blip r:embed="rId3"/>
          <a:stretch>
            <a:fillRect/>
          </a:stretch>
        </p:blipFill>
        <p:spPr>
          <a:xfrm>
            <a:off x="452438" y="1105150"/>
            <a:ext cx="731520" cy="731520"/>
          </a:xfrm>
          <a:prstGeom prst="rect">
            <a:avLst/>
          </a:prstGeom>
        </p:spPr>
      </p:pic>
      <p:sp>
        <p:nvSpPr>
          <p:cNvPr id="10" name="TextBox 9">
            <a:extLst>
              <a:ext uri="{FF2B5EF4-FFF2-40B4-BE49-F238E27FC236}">
                <a16:creationId xmlns:a16="http://schemas.microsoft.com/office/drawing/2014/main" id="{48FE4781-4D35-4DD1-A36E-495E232F100F}"/>
              </a:ext>
            </a:extLst>
          </p:cNvPr>
          <p:cNvSpPr txBox="1"/>
          <p:nvPr/>
        </p:nvSpPr>
        <p:spPr>
          <a:xfrm>
            <a:off x="1384961" y="1317022"/>
            <a:ext cx="10613364" cy="307777"/>
          </a:xfrm>
          <a:prstGeom prst="rect">
            <a:avLst/>
          </a:prstGeom>
          <a:noFill/>
        </p:spPr>
        <p:txBody>
          <a:bodyPr wrap="square" lIns="0" tIns="0" rIns="0" bIns="0" rtlCol="0" anchor="ctr">
            <a:spAutoFit/>
          </a:bodyPr>
          <a:lstStyle/>
          <a:p>
            <a:r>
              <a:rPr lang="en-US" sz="2000" dirty="0"/>
              <a:t>Improving code quality based on rapid feedback</a:t>
            </a:r>
          </a:p>
        </p:txBody>
      </p:sp>
      <p:cxnSp>
        <p:nvCxnSpPr>
          <p:cNvPr id="49" name="Straight Connector 48">
            <a:extLst>
              <a:ext uri="{FF2B5EF4-FFF2-40B4-BE49-F238E27FC236}">
                <a16:creationId xmlns:a16="http://schemas.microsoft.com/office/drawing/2014/main" id="{36AC465F-E046-4154-B579-6DF581E1D96D}"/>
              </a:ext>
              <a:ext uri="{C183D7F6-B498-43B3-948B-1728B52AA6E4}">
                <adec:decorative xmlns:adec="http://schemas.microsoft.com/office/drawing/2017/decorative" val="1"/>
              </a:ext>
            </a:extLst>
          </p:cNvPr>
          <p:cNvCxnSpPr>
            <a:cxnSpLocks/>
          </p:cNvCxnSpPr>
          <p:nvPr/>
        </p:nvCxnSpPr>
        <p:spPr>
          <a:xfrm>
            <a:off x="1384961" y="1866443"/>
            <a:ext cx="1061336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Icon of coding brackets">
            <a:extLst>
              <a:ext uri="{FF2B5EF4-FFF2-40B4-BE49-F238E27FC236}">
                <a16:creationId xmlns:a16="http://schemas.microsoft.com/office/drawing/2014/main" id="{76815630-2289-40F9-8172-C4FF7B5D4FCA}"/>
              </a:ext>
            </a:extLst>
          </p:cNvPr>
          <p:cNvPicPr>
            <a:picLocks noChangeAspect="1"/>
          </p:cNvPicPr>
          <p:nvPr/>
        </p:nvPicPr>
        <p:blipFill>
          <a:blip r:embed="rId4"/>
          <a:stretch>
            <a:fillRect/>
          </a:stretch>
        </p:blipFill>
        <p:spPr>
          <a:xfrm>
            <a:off x="452438" y="1896216"/>
            <a:ext cx="731520" cy="731520"/>
          </a:xfrm>
          <a:prstGeom prst="rect">
            <a:avLst/>
          </a:prstGeom>
        </p:spPr>
      </p:pic>
      <p:sp>
        <p:nvSpPr>
          <p:cNvPr id="14" name="TextBox 13">
            <a:extLst>
              <a:ext uri="{FF2B5EF4-FFF2-40B4-BE49-F238E27FC236}">
                <a16:creationId xmlns:a16="http://schemas.microsoft.com/office/drawing/2014/main" id="{C4EC3E2F-3A1C-4CA1-9B68-285A9F82B563}"/>
              </a:ext>
            </a:extLst>
          </p:cNvPr>
          <p:cNvSpPr txBox="1"/>
          <p:nvPr/>
        </p:nvSpPr>
        <p:spPr>
          <a:xfrm>
            <a:off x="1384961" y="2108089"/>
            <a:ext cx="10613364" cy="307777"/>
          </a:xfrm>
          <a:prstGeom prst="rect">
            <a:avLst/>
          </a:prstGeom>
          <a:noFill/>
        </p:spPr>
        <p:txBody>
          <a:bodyPr wrap="square" lIns="0" tIns="0" rIns="0" bIns="0" rtlCol="0" anchor="ctr">
            <a:spAutoFit/>
          </a:bodyPr>
          <a:lstStyle/>
          <a:p>
            <a:r>
              <a:rPr lang="en-US" sz="2000"/>
              <a:t>Triggering automated testing for every code change</a:t>
            </a:r>
          </a:p>
        </p:txBody>
      </p:sp>
      <p:cxnSp>
        <p:nvCxnSpPr>
          <p:cNvPr id="50" name="Straight Connector 49">
            <a:extLst>
              <a:ext uri="{FF2B5EF4-FFF2-40B4-BE49-F238E27FC236}">
                <a16:creationId xmlns:a16="http://schemas.microsoft.com/office/drawing/2014/main" id="{5CDDF33C-E52A-42E6-BC10-019E22C44507}"/>
              </a:ext>
              <a:ext uri="{C183D7F6-B498-43B3-948B-1728B52AA6E4}">
                <adec:decorative xmlns:adec="http://schemas.microsoft.com/office/drawing/2017/decorative" val="1"/>
              </a:ext>
            </a:extLst>
          </p:cNvPr>
          <p:cNvCxnSpPr>
            <a:cxnSpLocks/>
          </p:cNvCxnSpPr>
          <p:nvPr/>
        </p:nvCxnSpPr>
        <p:spPr>
          <a:xfrm>
            <a:off x="1384961" y="2657509"/>
            <a:ext cx="1061336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8" name="Picture 27" descr="Icon of a arrow in a circular path with a timer inside the circle">
            <a:extLst>
              <a:ext uri="{FF2B5EF4-FFF2-40B4-BE49-F238E27FC236}">
                <a16:creationId xmlns:a16="http://schemas.microsoft.com/office/drawing/2014/main" id="{8879A7B0-4289-4841-A24E-77B6A7860FDB}"/>
              </a:ext>
            </a:extLst>
          </p:cNvPr>
          <p:cNvPicPr>
            <a:picLocks noChangeAspect="1"/>
          </p:cNvPicPr>
          <p:nvPr/>
        </p:nvPicPr>
        <p:blipFill>
          <a:blip r:embed="rId5"/>
          <a:stretch>
            <a:fillRect/>
          </a:stretch>
        </p:blipFill>
        <p:spPr>
          <a:xfrm>
            <a:off x="452438" y="2687282"/>
            <a:ext cx="731520" cy="731520"/>
          </a:xfrm>
          <a:prstGeom prst="rect">
            <a:avLst/>
          </a:prstGeom>
        </p:spPr>
      </p:pic>
      <p:sp>
        <p:nvSpPr>
          <p:cNvPr id="18" name="TextBox 17">
            <a:extLst>
              <a:ext uri="{FF2B5EF4-FFF2-40B4-BE49-F238E27FC236}">
                <a16:creationId xmlns:a16="http://schemas.microsoft.com/office/drawing/2014/main" id="{3B20E596-28C9-4B2A-9EAE-B706171D6F43}"/>
              </a:ext>
            </a:extLst>
          </p:cNvPr>
          <p:cNvSpPr txBox="1"/>
          <p:nvPr/>
        </p:nvSpPr>
        <p:spPr>
          <a:xfrm>
            <a:off x="1384961" y="2899156"/>
            <a:ext cx="10613364" cy="307777"/>
          </a:xfrm>
          <a:prstGeom prst="rect">
            <a:avLst/>
          </a:prstGeom>
          <a:noFill/>
        </p:spPr>
        <p:txBody>
          <a:bodyPr wrap="square" lIns="0" tIns="0" rIns="0" bIns="0" rtlCol="0" anchor="ctr">
            <a:spAutoFit/>
          </a:bodyPr>
          <a:lstStyle/>
          <a:p>
            <a:r>
              <a:rPr lang="en-US" sz="2000"/>
              <a:t>Reducing build times for rapid feedback and early detection of problems (risk reduction)</a:t>
            </a:r>
          </a:p>
        </p:txBody>
      </p:sp>
      <p:cxnSp>
        <p:nvCxnSpPr>
          <p:cNvPr id="51" name="Straight Connector 50">
            <a:extLst>
              <a:ext uri="{FF2B5EF4-FFF2-40B4-BE49-F238E27FC236}">
                <a16:creationId xmlns:a16="http://schemas.microsoft.com/office/drawing/2014/main" id="{C48EA419-D7EB-4564-A600-69CB1A883095}"/>
              </a:ext>
              <a:ext uri="{C183D7F6-B498-43B3-948B-1728B52AA6E4}">
                <adec:decorative xmlns:adec="http://schemas.microsoft.com/office/drawing/2017/decorative" val="1"/>
              </a:ext>
            </a:extLst>
          </p:cNvPr>
          <p:cNvCxnSpPr>
            <a:cxnSpLocks/>
          </p:cNvCxnSpPr>
          <p:nvPr/>
        </p:nvCxnSpPr>
        <p:spPr>
          <a:xfrm>
            <a:off x="1384961" y="3448575"/>
            <a:ext cx="1061336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Icon of a screen with three circles enclosed by outward pointing chevrons on left and right">
            <a:extLst>
              <a:ext uri="{FF2B5EF4-FFF2-40B4-BE49-F238E27FC236}">
                <a16:creationId xmlns:a16="http://schemas.microsoft.com/office/drawing/2014/main" id="{0798DCB0-446D-428E-B88F-F232182933E6}"/>
              </a:ext>
            </a:extLst>
          </p:cNvPr>
          <p:cNvPicPr>
            <a:picLocks noChangeAspect="1"/>
          </p:cNvPicPr>
          <p:nvPr/>
        </p:nvPicPr>
        <p:blipFill>
          <a:blip r:embed="rId6"/>
          <a:stretch>
            <a:fillRect/>
          </a:stretch>
        </p:blipFill>
        <p:spPr>
          <a:xfrm>
            <a:off x="451081" y="3478348"/>
            <a:ext cx="732877" cy="731520"/>
          </a:xfrm>
          <a:prstGeom prst="rect">
            <a:avLst/>
          </a:prstGeom>
        </p:spPr>
      </p:pic>
      <p:sp>
        <p:nvSpPr>
          <p:cNvPr id="22" name="TextBox 21">
            <a:extLst>
              <a:ext uri="{FF2B5EF4-FFF2-40B4-BE49-F238E27FC236}">
                <a16:creationId xmlns:a16="http://schemas.microsoft.com/office/drawing/2014/main" id="{AE25470B-1165-451D-909F-D1C68A62E159}"/>
              </a:ext>
            </a:extLst>
          </p:cNvPr>
          <p:cNvSpPr txBox="1"/>
          <p:nvPr/>
        </p:nvSpPr>
        <p:spPr>
          <a:xfrm>
            <a:off x="1384961" y="3690223"/>
            <a:ext cx="10613364" cy="307777"/>
          </a:xfrm>
          <a:prstGeom prst="rect">
            <a:avLst/>
          </a:prstGeom>
          <a:noFill/>
        </p:spPr>
        <p:txBody>
          <a:bodyPr wrap="square" lIns="0" tIns="0" rIns="0" bIns="0" rtlCol="0" anchor="ctr">
            <a:spAutoFit/>
          </a:bodyPr>
          <a:lstStyle/>
          <a:p>
            <a:r>
              <a:rPr lang="en-US" sz="2000"/>
              <a:t>Better management of technical debt and code analysis</a:t>
            </a:r>
          </a:p>
        </p:txBody>
      </p:sp>
      <p:cxnSp>
        <p:nvCxnSpPr>
          <p:cNvPr id="55" name="Straight Connector 54">
            <a:extLst>
              <a:ext uri="{FF2B5EF4-FFF2-40B4-BE49-F238E27FC236}">
                <a16:creationId xmlns:a16="http://schemas.microsoft.com/office/drawing/2014/main" id="{A6FA5AF8-0275-4DC6-98F3-C8A7A41E2D3C}"/>
              </a:ext>
              <a:ext uri="{C183D7F6-B498-43B3-948B-1728B52AA6E4}">
                <adec:decorative xmlns:adec="http://schemas.microsoft.com/office/drawing/2017/decorative" val="1"/>
              </a:ext>
            </a:extLst>
          </p:cNvPr>
          <p:cNvCxnSpPr>
            <a:cxnSpLocks/>
          </p:cNvCxnSpPr>
          <p:nvPr/>
        </p:nvCxnSpPr>
        <p:spPr>
          <a:xfrm>
            <a:off x="1384961" y="4239641"/>
            <a:ext cx="1061336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 name="Picture 14" descr="Icon of a meter">
            <a:extLst>
              <a:ext uri="{FF2B5EF4-FFF2-40B4-BE49-F238E27FC236}">
                <a16:creationId xmlns:a16="http://schemas.microsoft.com/office/drawing/2014/main" id="{2A716BF1-B25E-48BA-8783-B28E714ACB62}"/>
              </a:ext>
            </a:extLst>
          </p:cNvPr>
          <p:cNvPicPr>
            <a:picLocks noChangeAspect="1"/>
          </p:cNvPicPr>
          <p:nvPr/>
        </p:nvPicPr>
        <p:blipFill>
          <a:blip r:embed="rId7"/>
          <a:stretch>
            <a:fillRect/>
          </a:stretch>
        </p:blipFill>
        <p:spPr>
          <a:xfrm>
            <a:off x="452438" y="4269414"/>
            <a:ext cx="731520" cy="731520"/>
          </a:xfrm>
          <a:prstGeom prst="rect">
            <a:avLst/>
          </a:prstGeom>
        </p:spPr>
      </p:pic>
      <p:sp>
        <p:nvSpPr>
          <p:cNvPr id="26" name="TextBox 25">
            <a:extLst>
              <a:ext uri="{FF2B5EF4-FFF2-40B4-BE49-F238E27FC236}">
                <a16:creationId xmlns:a16="http://schemas.microsoft.com/office/drawing/2014/main" id="{C41BCACF-19BE-40FD-90D2-16DC15C5542A}"/>
              </a:ext>
            </a:extLst>
          </p:cNvPr>
          <p:cNvSpPr txBox="1"/>
          <p:nvPr/>
        </p:nvSpPr>
        <p:spPr>
          <a:xfrm>
            <a:off x="1384961" y="4481290"/>
            <a:ext cx="10613364" cy="307777"/>
          </a:xfrm>
          <a:prstGeom prst="rect">
            <a:avLst/>
          </a:prstGeom>
          <a:noFill/>
        </p:spPr>
        <p:txBody>
          <a:bodyPr wrap="square" lIns="0" tIns="0" rIns="0" bIns="0" rtlCol="0" anchor="ctr">
            <a:spAutoFit/>
          </a:bodyPr>
          <a:lstStyle/>
          <a:p>
            <a:r>
              <a:rPr lang="en-US" sz="2000"/>
              <a:t>Reducing long, difficult, and bug-inducing merges</a:t>
            </a:r>
          </a:p>
        </p:txBody>
      </p:sp>
      <p:cxnSp>
        <p:nvCxnSpPr>
          <p:cNvPr id="52" name="Straight Connector 51">
            <a:extLst>
              <a:ext uri="{FF2B5EF4-FFF2-40B4-BE49-F238E27FC236}">
                <a16:creationId xmlns:a16="http://schemas.microsoft.com/office/drawing/2014/main" id="{AFC882AA-34BE-4D48-9B3D-27771FFE7517}"/>
              </a:ext>
              <a:ext uri="{C183D7F6-B498-43B3-948B-1728B52AA6E4}">
                <adec:decorative xmlns:adec="http://schemas.microsoft.com/office/drawing/2017/decorative" val="1"/>
              </a:ext>
            </a:extLst>
          </p:cNvPr>
          <p:cNvCxnSpPr>
            <a:cxnSpLocks/>
          </p:cNvCxnSpPr>
          <p:nvPr/>
        </p:nvCxnSpPr>
        <p:spPr>
          <a:xfrm>
            <a:off x="1384961" y="5030707"/>
            <a:ext cx="1061336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Icon of arrow positioned diagonally upwards">
            <a:extLst>
              <a:ext uri="{FF2B5EF4-FFF2-40B4-BE49-F238E27FC236}">
                <a16:creationId xmlns:a16="http://schemas.microsoft.com/office/drawing/2014/main" id="{B4124AF4-CF88-49FE-9929-4036E6981C6E}"/>
              </a:ext>
            </a:extLst>
          </p:cNvPr>
          <p:cNvPicPr>
            <a:picLocks noChangeAspect="1"/>
          </p:cNvPicPr>
          <p:nvPr/>
        </p:nvPicPr>
        <p:blipFill>
          <a:blip r:embed="rId8"/>
          <a:stretch>
            <a:fillRect/>
          </a:stretch>
        </p:blipFill>
        <p:spPr>
          <a:xfrm>
            <a:off x="452438" y="5060480"/>
            <a:ext cx="731520" cy="731520"/>
          </a:xfrm>
          <a:prstGeom prst="rect">
            <a:avLst/>
          </a:prstGeom>
        </p:spPr>
      </p:pic>
      <p:sp>
        <p:nvSpPr>
          <p:cNvPr id="30" name="TextBox 29">
            <a:extLst>
              <a:ext uri="{FF2B5EF4-FFF2-40B4-BE49-F238E27FC236}">
                <a16:creationId xmlns:a16="http://schemas.microsoft.com/office/drawing/2014/main" id="{ECEDAB06-335E-45BC-B75D-2A4FE6E720D3}"/>
              </a:ext>
            </a:extLst>
          </p:cNvPr>
          <p:cNvSpPr txBox="1"/>
          <p:nvPr/>
        </p:nvSpPr>
        <p:spPr>
          <a:xfrm>
            <a:off x="1384961" y="5272357"/>
            <a:ext cx="10613364" cy="307777"/>
          </a:xfrm>
          <a:prstGeom prst="rect">
            <a:avLst/>
          </a:prstGeom>
          <a:noFill/>
        </p:spPr>
        <p:txBody>
          <a:bodyPr wrap="square" lIns="0" tIns="0" rIns="0" bIns="0" rtlCol="0" anchor="ctr">
            <a:spAutoFit/>
          </a:bodyPr>
          <a:lstStyle/>
          <a:p>
            <a:r>
              <a:rPr lang="en-US" sz="2000" dirty="0"/>
              <a:t>Increasing confidence in codebase health long before production deployment</a:t>
            </a:r>
          </a:p>
        </p:txBody>
      </p:sp>
      <p:cxnSp>
        <p:nvCxnSpPr>
          <p:cNvPr id="53" name="Straight Connector 52">
            <a:extLst>
              <a:ext uri="{FF2B5EF4-FFF2-40B4-BE49-F238E27FC236}">
                <a16:creationId xmlns:a16="http://schemas.microsoft.com/office/drawing/2014/main" id="{0F0138AF-D12A-4654-A66B-EC904DA117EB}"/>
              </a:ext>
              <a:ext uri="{C183D7F6-B498-43B3-948B-1728B52AA6E4}">
                <adec:decorative xmlns:adec="http://schemas.microsoft.com/office/drawing/2017/decorative" val="1"/>
              </a:ext>
            </a:extLst>
          </p:cNvPr>
          <p:cNvCxnSpPr>
            <a:cxnSpLocks/>
          </p:cNvCxnSpPr>
          <p:nvPr/>
        </p:nvCxnSpPr>
        <p:spPr>
          <a:xfrm>
            <a:off x="1384961" y="5821773"/>
            <a:ext cx="10613364"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descr="Icon of two chat bubbles">
            <a:extLst>
              <a:ext uri="{FF2B5EF4-FFF2-40B4-BE49-F238E27FC236}">
                <a16:creationId xmlns:a16="http://schemas.microsoft.com/office/drawing/2014/main" id="{CE10324C-C48D-47FB-85F8-1D0A97A8061D}"/>
              </a:ext>
            </a:extLst>
          </p:cNvPr>
          <p:cNvPicPr>
            <a:picLocks noChangeAspect="1"/>
          </p:cNvPicPr>
          <p:nvPr/>
        </p:nvPicPr>
        <p:blipFill>
          <a:blip r:embed="rId9"/>
          <a:stretch>
            <a:fillRect/>
          </a:stretch>
        </p:blipFill>
        <p:spPr>
          <a:xfrm>
            <a:off x="452438" y="5851550"/>
            <a:ext cx="731520" cy="731520"/>
          </a:xfrm>
          <a:prstGeom prst="rect">
            <a:avLst/>
          </a:prstGeom>
        </p:spPr>
      </p:pic>
      <p:sp>
        <p:nvSpPr>
          <p:cNvPr id="34" name="TextBox 33">
            <a:extLst>
              <a:ext uri="{FF2B5EF4-FFF2-40B4-BE49-F238E27FC236}">
                <a16:creationId xmlns:a16="http://schemas.microsoft.com/office/drawing/2014/main" id="{561B3073-AA8F-49CC-9BF6-5B3B8C418F41}"/>
              </a:ext>
            </a:extLst>
          </p:cNvPr>
          <p:cNvSpPr txBox="1"/>
          <p:nvPr/>
        </p:nvSpPr>
        <p:spPr>
          <a:xfrm>
            <a:off x="1384961" y="6063422"/>
            <a:ext cx="10613364" cy="307777"/>
          </a:xfrm>
          <a:prstGeom prst="rect">
            <a:avLst/>
          </a:prstGeom>
          <a:noFill/>
        </p:spPr>
        <p:txBody>
          <a:bodyPr wrap="square" lIns="0" tIns="0" rIns="0" bIns="0" rtlCol="0" anchor="ctr">
            <a:spAutoFit/>
          </a:bodyPr>
          <a:lstStyle/>
          <a:p>
            <a:r>
              <a:rPr lang="en-US" sz="2000"/>
              <a:t>Rapid feedback to the developer</a:t>
            </a:r>
          </a:p>
        </p:txBody>
      </p:sp>
    </p:spTree>
    <p:extLst>
      <p:ext uri="{BB962C8B-B14F-4D97-AF65-F5344CB8AC3E}">
        <p14:creationId xmlns:p14="http://schemas.microsoft.com/office/powerpoint/2010/main" val="155577755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2A590-392E-4905-B288-51272DE26608}"/>
              </a:ext>
            </a:extLst>
          </p:cNvPr>
          <p:cNvSpPr>
            <a:spLocks noGrp="1"/>
          </p:cNvSpPr>
          <p:nvPr>
            <p:ph type="title"/>
          </p:nvPr>
        </p:nvSpPr>
        <p:spPr>
          <a:xfrm>
            <a:off x="465138" y="632779"/>
            <a:ext cx="11533187" cy="411162"/>
          </a:xfrm>
        </p:spPr>
        <p:txBody>
          <a:bodyPr/>
          <a:lstStyle/>
          <a:p>
            <a:r>
              <a:rPr lang="en-US" dirty="0"/>
              <a:t>Discussion: continuous integration</a:t>
            </a:r>
          </a:p>
        </p:txBody>
      </p:sp>
      <p:pic>
        <p:nvPicPr>
          <p:cNvPr id="3" name="Picture 2" descr="Icon of a fragmented arc with an arrow going upwards">
            <a:extLst>
              <a:ext uri="{FF2B5EF4-FFF2-40B4-BE49-F238E27FC236}">
                <a16:creationId xmlns:a16="http://schemas.microsoft.com/office/drawing/2014/main" id="{DD686D41-8553-4340-9B5B-6879ED1FC6C8}"/>
              </a:ext>
            </a:extLst>
          </p:cNvPr>
          <p:cNvPicPr>
            <a:picLocks noChangeAspect="1"/>
          </p:cNvPicPr>
          <p:nvPr/>
        </p:nvPicPr>
        <p:blipFill rotWithShape="1">
          <a:blip r:embed="rId4"/>
          <a:srcRect l="1212" t="1212" r="1212" b="1212"/>
          <a:stretch/>
        </p:blipFill>
        <p:spPr>
          <a:xfrm>
            <a:off x="402562" y="1415143"/>
            <a:ext cx="952738" cy="950976"/>
          </a:xfrm>
          <a:prstGeom prst="ellipse">
            <a:avLst/>
          </a:prstGeom>
        </p:spPr>
      </p:pic>
      <p:sp>
        <p:nvSpPr>
          <p:cNvPr id="23" name="TextBox 22">
            <a:extLst>
              <a:ext uri="{FF2B5EF4-FFF2-40B4-BE49-F238E27FC236}">
                <a16:creationId xmlns:a16="http://schemas.microsoft.com/office/drawing/2014/main" id="{2F0FA708-1E58-4597-8A4C-6ED6A1825EE5}"/>
              </a:ext>
            </a:extLst>
          </p:cNvPr>
          <p:cNvSpPr txBox="1"/>
          <p:nvPr/>
        </p:nvSpPr>
        <p:spPr>
          <a:xfrm>
            <a:off x="1669068" y="1613632"/>
            <a:ext cx="5457446" cy="553998"/>
          </a:xfrm>
          <a:prstGeom prst="rect">
            <a:avLst/>
          </a:prstGeom>
          <a:noFill/>
        </p:spPr>
        <p:txBody>
          <a:bodyPr wrap="square" lIns="0" tIns="0" rIns="0" bIns="0" rtlCol="0" anchor="ctr">
            <a:noAutofit/>
          </a:bodyPr>
          <a:lstStyle/>
          <a:p>
            <a:r>
              <a:rPr lang="en-US" sz="2400" dirty="0"/>
              <a:t>Have you tried to implement continuous integration in your organization? </a:t>
            </a:r>
          </a:p>
        </p:txBody>
      </p:sp>
      <p:cxnSp>
        <p:nvCxnSpPr>
          <p:cNvPr id="33" name="Straight Connector 32">
            <a:extLst>
              <a:ext uri="{FF2B5EF4-FFF2-40B4-BE49-F238E27FC236}">
                <a16:creationId xmlns:a16="http://schemas.microsoft.com/office/drawing/2014/main" id="{BE04BAB5-E1F5-4A87-85A1-5BBF9822206E}"/>
              </a:ext>
              <a:ext uri="{C183D7F6-B498-43B3-948B-1728B52AA6E4}">
                <adec:decorative xmlns:adec="http://schemas.microsoft.com/office/drawing/2017/decorative" val="1"/>
              </a:ext>
            </a:extLst>
          </p:cNvPr>
          <p:cNvCxnSpPr>
            <a:cxnSpLocks/>
          </p:cNvCxnSpPr>
          <p:nvPr/>
        </p:nvCxnSpPr>
        <p:spPr>
          <a:xfrm>
            <a:off x="1669068" y="2540260"/>
            <a:ext cx="545744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Icon of a glass globe with a zig zag line ">
            <a:extLst>
              <a:ext uri="{FF2B5EF4-FFF2-40B4-BE49-F238E27FC236}">
                <a16:creationId xmlns:a16="http://schemas.microsoft.com/office/drawing/2014/main" id="{08DB480E-ED92-41A9-A603-4B88842D9123}"/>
              </a:ext>
            </a:extLst>
          </p:cNvPr>
          <p:cNvPicPr>
            <a:picLocks noChangeAspect="1"/>
          </p:cNvPicPr>
          <p:nvPr/>
        </p:nvPicPr>
        <p:blipFill rotWithShape="1">
          <a:blip r:embed="rId5"/>
          <a:srcRect l="1032" t="1032" r="1032" b="1032"/>
          <a:stretch/>
        </p:blipFill>
        <p:spPr>
          <a:xfrm>
            <a:off x="401075" y="2714401"/>
            <a:ext cx="950976" cy="950976"/>
          </a:xfrm>
          <a:prstGeom prst="ellipse">
            <a:avLst/>
          </a:prstGeom>
        </p:spPr>
      </p:pic>
      <p:sp>
        <p:nvSpPr>
          <p:cNvPr id="27" name="TextBox 26">
            <a:extLst>
              <a:ext uri="{FF2B5EF4-FFF2-40B4-BE49-F238E27FC236}">
                <a16:creationId xmlns:a16="http://schemas.microsoft.com/office/drawing/2014/main" id="{A5FA1DF9-D0C6-4F11-A2D1-4EADBC6D0E12}"/>
              </a:ext>
            </a:extLst>
          </p:cNvPr>
          <p:cNvSpPr txBox="1"/>
          <p:nvPr/>
        </p:nvSpPr>
        <p:spPr>
          <a:xfrm>
            <a:off x="1669068" y="2820557"/>
            <a:ext cx="5457446" cy="738664"/>
          </a:xfrm>
          <a:prstGeom prst="rect">
            <a:avLst/>
          </a:prstGeom>
          <a:noFill/>
        </p:spPr>
        <p:txBody>
          <a:bodyPr wrap="square" lIns="0" tIns="0" rIns="0" bIns="0" rtlCol="0" anchor="ctr">
            <a:spAutoFit/>
          </a:bodyPr>
          <a:lstStyle/>
          <a:p>
            <a:r>
              <a:rPr lang="en-US" sz="2400" dirty="0"/>
              <a:t>If you were successful, what lessons did you learn? </a:t>
            </a:r>
          </a:p>
        </p:txBody>
      </p:sp>
      <p:cxnSp>
        <p:nvCxnSpPr>
          <p:cNvPr id="28" name="Straight Connector 27">
            <a:extLst>
              <a:ext uri="{FF2B5EF4-FFF2-40B4-BE49-F238E27FC236}">
                <a16:creationId xmlns:a16="http://schemas.microsoft.com/office/drawing/2014/main" id="{27A6189A-C542-483B-98B6-081DE558F41A}"/>
              </a:ext>
              <a:ext uri="{C183D7F6-B498-43B3-948B-1728B52AA6E4}">
                <adec:decorative xmlns:adec="http://schemas.microsoft.com/office/drawing/2017/decorative" val="1"/>
              </a:ext>
            </a:extLst>
          </p:cNvPr>
          <p:cNvCxnSpPr>
            <a:cxnSpLocks/>
          </p:cNvCxnSpPr>
          <p:nvPr/>
        </p:nvCxnSpPr>
        <p:spPr>
          <a:xfrm>
            <a:off x="1669068" y="3839518"/>
            <a:ext cx="545744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Icon of a wrench and a clipboard">
            <a:extLst>
              <a:ext uri="{FF2B5EF4-FFF2-40B4-BE49-F238E27FC236}">
                <a16:creationId xmlns:a16="http://schemas.microsoft.com/office/drawing/2014/main" id="{5133F435-D41B-4795-ABB7-FD2A3FB1D5B5}"/>
              </a:ext>
            </a:extLst>
          </p:cNvPr>
          <p:cNvPicPr>
            <a:picLocks noChangeAspect="1"/>
          </p:cNvPicPr>
          <p:nvPr/>
        </p:nvPicPr>
        <p:blipFill rotWithShape="1">
          <a:blip r:embed="rId6"/>
          <a:srcRect l="743" t="743" r="743" b="743"/>
          <a:stretch/>
        </p:blipFill>
        <p:spPr>
          <a:xfrm>
            <a:off x="398694" y="4013658"/>
            <a:ext cx="950976" cy="950976"/>
          </a:xfrm>
          <a:prstGeom prst="ellipse">
            <a:avLst/>
          </a:prstGeom>
        </p:spPr>
      </p:pic>
      <p:sp>
        <p:nvSpPr>
          <p:cNvPr id="32" name="TextBox 31">
            <a:extLst>
              <a:ext uri="{FF2B5EF4-FFF2-40B4-BE49-F238E27FC236}">
                <a16:creationId xmlns:a16="http://schemas.microsoft.com/office/drawing/2014/main" id="{6A0879D2-7C33-40EE-846B-A54BBF5BEDE4}"/>
              </a:ext>
            </a:extLst>
          </p:cNvPr>
          <p:cNvSpPr txBox="1"/>
          <p:nvPr/>
        </p:nvSpPr>
        <p:spPr>
          <a:xfrm>
            <a:off x="1669068" y="4212147"/>
            <a:ext cx="5457446" cy="553998"/>
          </a:xfrm>
          <a:prstGeom prst="rect">
            <a:avLst/>
          </a:prstGeom>
          <a:noFill/>
        </p:spPr>
        <p:txBody>
          <a:bodyPr wrap="square" lIns="0" tIns="0" rIns="0" bIns="0" rtlCol="0" anchor="ctr">
            <a:noAutofit/>
          </a:bodyPr>
          <a:lstStyle/>
          <a:p>
            <a:r>
              <a:rPr lang="en-US" sz="2400" dirty="0"/>
              <a:t>If you were not successful, what were</a:t>
            </a:r>
            <a:br>
              <a:rPr lang="en-US" sz="2400" dirty="0"/>
            </a:br>
            <a:r>
              <a:rPr lang="en-US" sz="2400" dirty="0"/>
              <a:t>the challenges?</a:t>
            </a:r>
          </a:p>
        </p:txBody>
      </p:sp>
    </p:spTree>
    <p:extLst>
      <p:ext uri="{BB962C8B-B14F-4D97-AF65-F5344CB8AC3E}">
        <p14:creationId xmlns:p14="http://schemas.microsoft.com/office/powerpoint/2010/main" val="3795383623"/>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AE0AACF14ED30409321E086CBD493A2" ma:contentTypeVersion="4" ma:contentTypeDescription="Create a new document." ma:contentTypeScope="" ma:versionID="4889ff27a5c2cc44e382597e2323a2d2">
  <xsd:schema xmlns:xsd="http://www.w3.org/2001/XMLSchema" xmlns:xs="http://www.w3.org/2001/XMLSchema" xmlns:p="http://schemas.microsoft.com/office/2006/metadata/properties" xmlns:ns2="cdb59daf-14e9-4edf-afe9-ce5cf0512301" targetNamespace="http://schemas.microsoft.com/office/2006/metadata/properties" ma:root="true" ma:fieldsID="ccc9e7c3ccd46f28271fd42ef4ff5512" ns2:_="">
    <xsd:import namespace="cdb59daf-14e9-4edf-afe9-ce5cf051230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b59daf-14e9-4edf-afe9-ce5cf05123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purl.org/dc/elements/1.1/"/>
    <ds:schemaRef ds:uri="http://schemas.microsoft.com/office/infopath/2007/PartnerControls"/>
    <ds:schemaRef ds:uri="http://www.w3.org/XML/1998/namespace"/>
    <ds:schemaRef ds:uri="10db0749-eddb-4627-97e5-bcd86b41c8cd"/>
    <ds:schemaRef ds:uri="http://schemas.microsoft.com/office/2006/documentManagement/types"/>
    <ds:schemaRef ds:uri="a4bc753f-e3bb-4cba-8373-da173ea1515c"/>
    <ds:schemaRef ds:uri="http://purl.org/dc/dcmitype/"/>
    <ds:schemaRef ds:uri="http://schemas.openxmlformats.org/package/2006/metadata/core-properties"/>
    <ds:schemaRef ds:uri="http://schemas.microsoft.com/office/2006/metadata/properties"/>
    <ds:schemaRef ds:uri="http://schemas.microsoft.com/sharepoint/v3"/>
  </ds:schemaRefs>
</ds:datastoreItem>
</file>

<file path=customXml/itemProps3.xml><?xml version="1.0" encoding="utf-8"?>
<ds:datastoreItem xmlns:ds="http://schemas.openxmlformats.org/officeDocument/2006/customXml" ds:itemID="{5CA01C17-DBCC-4E7A-8E35-30BAE30F2A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b59daf-14e9-4edf-afe9-ce5cf05123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1188</TotalTime>
  <Words>2059</Words>
  <Application>Microsoft Office PowerPoint</Application>
  <PresentationFormat>Custom</PresentationFormat>
  <Paragraphs>254</Paragraphs>
  <Slides>34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Consolas</vt:lpstr>
      <vt:lpstr>Segoe UI</vt:lpstr>
      <vt:lpstr>Segoe UI Light</vt:lpstr>
      <vt:lpstr>Segoe UI Semibold</vt:lpstr>
      <vt:lpstr>Wingdings</vt:lpstr>
      <vt:lpstr>Azure 1</vt:lpstr>
      <vt:lpstr>AZ-400.00 Module 6: Implementing Continuous Integration using Azure Pipelines</vt:lpstr>
      <vt:lpstr>Lesson 01: Module overview</vt:lpstr>
      <vt:lpstr>Module overview </vt:lpstr>
      <vt:lpstr>Learning objectives</vt:lpstr>
      <vt:lpstr>Lesson 02: Continuous integration overview</vt:lpstr>
      <vt:lpstr>Introduction to continuous integration</vt:lpstr>
      <vt:lpstr>The four pillars of continuous integration</vt:lpstr>
      <vt:lpstr>Benefits of continuous integration</vt:lpstr>
      <vt:lpstr>Discussion: continuous integration</vt:lpstr>
      <vt:lpstr>Build number formatting and build status</vt:lpstr>
      <vt:lpstr>Authorization and timeouts, and badges</vt:lpstr>
      <vt:lpstr>Lesson 03: Implementing a build strategy</vt:lpstr>
      <vt:lpstr>Configuring agent demands</vt:lpstr>
      <vt:lpstr>Implementing multi-agent builds</vt:lpstr>
      <vt:lpstr>Discussion: build-related tooling</vt:lpstr>
      <vt:lpstr>Lesson 04: Integrate with Azure Pipelines</vt:lpstr>
      <vt:lpstr>Anatomy of a pipeline</vt:lpstr>
      <vt:lpstr>Pipeline structure</vt:lpstr>
      <vt:lpstr>Templates</vt:lpstr>
      <vt:lpstr>YAML resources</vt:lpstr>
      <vt:lpstr>YAML resources</vt:lpstr>
      <vt:lpstr>Using multiple repositories in your pipeline</vt:lpstr>
      <vt:lpstr>Lesson 05: Integrating external source control with Azure  Pipelines</vt:lpstr>
      <vt:lpstr>Source control types supported by Azure Pipelines</vt:lpstr>
      <vt:lpstr>Lesson 06: Set up self-hosted agents</vt:lpstr>
      <vt:lpstr>Communication with Azure Pipelines</vt:lpstr>
      <vt:lpstr>Communication to deploy to target servers</vt:lpstr>
      <vt:lpstr>Other considerations</vt:lpstr>
      <vt:lpstr>Lesson 07: Labs</vt:lpstr>
      <vt:lpstr>Lab: Enabling continuous integration with Azure Pipelines</vt:lpstr>
      <vt:lpstr>Lab: Integrating external source control with Azure Pipelines</vt:lpstr>
      <vt:lpstr>Lesson 08: Module review and takeaways</vt:lpstr>
      <vt:lpstr>What did you learn?</vt:lpstr>
      <vt:lpstr>Module review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AZ-400.0 Module 5: Implementing Continuous Integration with Azure Pipelines</dc:title>
  <dc:creator/>
  <cp:lastModifiedBy>Kimberly Rasmusson-Anderson</cp:lastModifiedBy>
  <cp:revision>122</cp:revision>
  <dcterms:created xsi:type="dcterms:W3CDTF">2020-04-30T00:33:59Z</dcterms:created>
  <dcterms:modified xsi:type="dcterms:W3CDTF">2021-05-13T19:23:18Z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0x0101002AE0AACF14ED30409321E086CBD493A2</vt:lpwstr>
  </property>
</Properties>
</file>